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691813" cy="15119350"/>
  <p:notesSz cx="6810375" cy="9942513"/>
  <p:defaultTextStyle>
    <a:defPPr>
      <a:defRPr lang="fr-FR"/>
    </a:defPPr>
    <a:lvl1pPr marL="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730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745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2119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492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864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4237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610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98398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743"/>
    <a:srgbClr val="A7BF59"/>
    <a:srgbClr val="FFFFFF"/>
    <a:srgbClr val="B6E01A"/>
    <a:srgbClr val="9FEE00"/>
    <a:srgbClr val="B4C971"/>
    <a:srgbClr val="99FF66"/>
    <a:srgbClr val="8FF1B4"/>
    <a:srgbClr val="D53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2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864" y="-4668"/>
      </p:cViewPr>
      <p:guideLst>
        <p:guide orient="horz" pos="4762"/>
        <p:guide pos="339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7DD87-8EC8-46E7-B8A7-A35E00583171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638C6-A45D-4101-8B4B-063E15972C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139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1pPr>
    <a:lvl2pPr marL="526643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2pPr>
    <a:lvl3pPr marL="105328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3pPr>
    <a:lvl4pPr marL="1579928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4pPr>
    <a:lvl5pPr marL="2106571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5pPr>
    <a:lvl6pPr marL="263321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6pPr>
    <a:lvl7pPr marL="3159857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7pPr>
    <a:lvl8pPr marL="3686499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8pPr>
    <a:lvl9pPr marL="4213142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4696802"/>
            <a:ext cx="9088041" cy="3240861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2" y="8567632"/>
            <a:ext cx="7484269" cy="38638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6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89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79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0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1564" y="605476"/>
            <a:ext cx="2405658" cy="12900446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593" y="605476"/>
            <a:ext cx="7038777" cy="1290044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64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9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9715583"/>
            <a:ext cx="9088041" cy="3002871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6408229"/>
            <a:ext cx="9088041" cy="3307357"/>
          </a:xfrm>
        </p:spPr>
        <p:txBody>
          <a:bodyPr anchor="b"/>
          <a:lstStyle>
            <a:lvl1pPr marL="0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1pPr>
            <a:lvl2pPr marL="712793" indent="0">
              <a:buNone/>
              <a:defRPr sz="2784">
                <a:solidFill>
                  <a:schemeClr val="tx1">
                    <a:tint val="75000"/>
                  </a:schemeClr>
                </a:solidFill>
              </a:defRPr>
            </a:lvl2pPr>
            <a:lvl3pPr marL="1425586" indent="0">
              <a:buNone/>
              <a:defRPr sz="2450">
                <a:solidFill>
                  <a:schemeClr val="tx1">
                    <a:tint val="75000"/>
                  </a:schemeClr>
                </a:solidFill>
              </a:defRPr>
            </a:lvl3pPr>
            <a:lvl4pPr marL="213837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4pPr>
            <a:lvl5pPr marL="285117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5pPr>
            <a:lvl6pPr marL="356396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6pPr>
            <a:lvl7pPr marL="427675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7pPr>
            <a:lvl8pPr marL="498955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8pPr>
            <a:lvl9pPr marL="570234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24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592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005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384355"/>
            <a:ext cx="4724074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4794793"/>
            <a:ext cx="4724074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3384355"/>
            <a:ext cx="4725930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4794793"/>
            <a:ext cx="4725930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31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07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1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4" y="601974"/>
            <a:ext cx="3517533" cy="2561890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1" y="601978"/>
            <a:ext cx="5977021" cy="12903946"/>
          </a:xfrm>
        </p:spPr>
        <p:txBody>
          <a:bodyPr/>
          <a:lstStyle>
            <a:lvl1pPr>
              <a:defRPr sz="5011"/>
            </a:lvl1pPr>
            <a:lvl2pPr>
              <a:defRPr sz="4343"/>
            </a:lvl2pPr>
            <a:lvl3pPr>
              <a:defRPr sz="3786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4" y="3163868"/>
            <a:ext cx="3517533" cy="10342057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07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10583548"/>
            <a:ext cx="6415088" cy="1249447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670" y="1350942"/>
            <a:ext cx="6415088" cy="9071610"/>
          </a:xfrm>
        </p:spPr>
        <p:txBody>
          <a:bodyPr/>
          <a:lstStyle>
            <a:lvl1pPr marL="0" indent="0">
              <a:buNone/>
              <a:defRPr sz="5011"/>
            </a:lvl1pPr>
            <a:lvl2pPr marL="712793" indent="0">
              <a:buNone/>
              <a:defRPr sz="4343"/>
            </a:lvl2pPr>
            <a:lvl3pPr marL="1425586" indent="0">
              <a:buNone/>
              <a:defRPr sz="3786"/>
            </a:lvl3pPr>
            <a:lvl4pPr marL="2138379" indent="0">
              <a:buNone/>
              <a:defRPr sz="3118"/>
            </a:lvl4pPr>
            <a:lvl5pPr marL="2851172" indent="0">
              <a:buNone/>
              <a:defRPr sz="3118"/>
            </a:lvl5pPr>
            <a:lvl6pPr marL="3563965" indent="0">
              <a:buNone/>
              <a:defRPr sz="3118"/>
            </a:lvl6pPr>
            <a:lvl7pPr marL="4276759" indent="0">
              <a:buNone/>
              <a:defRPr sz="3118"/>
            </a:lvl7pPr>
            <a:lvl8pPr marL="4989552" indent="0">
              <a:buNone/>
              <a:defRPr sz="3118"/>
            </a:lvl8pPr>
            <a:lvl9pPr marL="5702345" indent="0">
              <a:buNone/>
              <a:defRPr sz="3118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11832995"/>
            <a:ext cx="6415088" cy="1774423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07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1" y="605475"/>
            <a:ext cx="9622632" cy="2519892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527849"/>
            <a:ext cx="9622632" cy="9978072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1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64ED3-F1D1-944E-A71A-C7976CB2ADF2}" type="datetimeFigureOut">
              <a:rPr lang="fr-FR" smtClean="0"/>
              <a:pPr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14013398"/>
            <a:ext cx="3385741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36FBD-D4B6-E14D-8A51-FD75199760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45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2793" rtl="0" eaLnBrk="1" latinLnBrk="0" hangingPunct="1">
        <a:spcBef>
          <a:spcPct val="0"/>
        </a:spcBef>
        <a:buNone/>
        <a:defRPr sz="69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95" indent="-534595" algn="l" defTabSz="712793" rtl="0" eaLnBrk="1" latinLnBrk="0" hangingPunct="1">
        <a:spcBef>
          <a:spcPct val="20000"/>
        </a:spcBef>
        <a:buFont typeface="Arial"/>
        <a:buChar char="•"/>
        <a:defRPr sz="5011" kern="1200">
          <a:solidFill>
            <a:schemeClr val="tx1"/>
          </a:solidFill>
          <a:latin typeface="+mn-lt"/>
          <a:ea typeface="+mn-ea"/>
          <a:cs typeface="+mn-cs"/>
        </a:defRPr>
      </a:lvl1pPr>
      <a:lvl2pPr marL="1158289" indent="-445496" algn="l" defTabSz="712793" rtl="0" eaLnBrk="1" latinLnBrk="0" hangingPunct="1">
        <a:spcBef>
          <a:spcPct val="20000"/>
        </a:spcBef>
        <a:buFont typeface="Arial"/>
        <a:buChar char="–"/>
        <a:defRPr sz="4343" kern="1200">
          <a:solidFill>
            <a:schemeClr val="tx1"/>
          </a:solidFill>
          <a:latin typeface="+mn-lt"/>
          <a:ea typeface="+mn-ea"/>
          <a:cs typeface="+mn-cs"/>
        </a:defRPr>
      </a:lvl2pPr>
      <a:lvl3pPr marL="1781983" indent="-356397" algn="l" defTabSz="712793" rtl="0" eaLnBrk="1" latinLnBrk="0" hangingPunct="1">
        <a:spcBef>
          <a:spcPct val="20000"/>
        </a:spcBef>
        <a:buFont typeface="Arial"/>
        <a:buChar char="•"/>
        <a:defRPr sz="3786" kern="1200">
          <a:solidFill>
            <a:schemeClr val="tx1"/>
          </a:solidFill>
          <a:latin typeface="+mn-lt"/>
          <a:ea typeface="+mn-ea"/>
          <a:cs typeface="+mn-cs"/>
        </a:defRPr>
      </a:lvl3pPr>
      <a:lvl4pPr marL="2494776" indent="-356397" algn="l" defTabSz="712793" rtl="0" eaLnBrk="1" latinLnBrk="0" hangingPunct="1">
        <a:spcBef>
          <a:spcPct val="20000"/>
        </a:spcBef>
        <a:buFont typeface="Arial"/>
        <a:buChar char="–"/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569" indent="-356397" algn="l" defTabSz="712793" rtl="0" eaLnBrk="1" latinLnBrk="0" hangingPunct="1">
        <a:spcBef>
          <a:spcPct val="20000"/>
        </a:spcBef>
        <a:buFont typeface="Arial"/>
        <a:buChar char="»"/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362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155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948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741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1pPr>
      <a:lvl2pPr marL="712793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2pPr>
      <a:lvl3pPr marL="1425586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3pPr>
      <a:lvl4pPr marL="213837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4pPr>
      <a:lvl5pPr marL="285117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5pPr>
      <a:lvl6pPr marL="356396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6pPr>
      <a:lvl7pPr marL="427675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7pPr>
      <a:lvl8pPr marL="498955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8pPr>
      <a:lvl9pPr marL="570234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rme warning EPP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924"/>
            <a:ext cx="10720098" cy="7232832"/>
          </a:xfrm>
          <a:prstGeom prst="rect">
            <a:avLst/>
          </a:prstGeom>
        </p:spPr>
      </p:pic>
      <p:pic>
        <p:nvPicPr>
          <p:cNvPr id="5" name="Image 4" descr="AGRLPL_19.jp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411" y="2617172"/>
            <a:ext cx="6236984" cy="4525469"/>
          </a:xfrm>
          <a:prstGeom prst="rect">
            <a:avLst/>
          </a:prstGeom>
          <a:ln w="38100" cmpd="sng">
            <a:solidFill>
              <a:schemeClr val="bg1"/>
            </a:solidFill>
          </a:ln>
        </p:spPr>
      </p:pic>
      <p:pic>
        <p:nvPicPr>
          <p:cNvPr id="33" name="Image 32" descr="AGRLPL_1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920" y="10150914"/>
            <a:ext cx="2529580" cy="1679799"/>
          </a:xfrm>
          <a:prstGeom prst="rect">
            <a:avLst/>
          </a:prstGeom>
        </p:spPr>
      </p:pic>
      <p:pic>
        <p:nvPicPr>
          <p:cNvPr id="34" name="Image 33" descr="AGRLPL_20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628" y="10138804"/>
            <a:ext cx="2255878" cy="1691908"/>
          </a:xfrm>
          <a:prstGeom prst="rect">
            <a:avLst/>
          </a:prstGeom>
        </p:spPr>
      </p:pic>
      <p:pic>
        <p:nvPicPr>
          <p:cNvPr id="15" name="Image 14" descr="cartouche rond EPPO WARNIN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831" y="11577133"/>
            <a:ext cx="513290" cy="513290"/>
          </a:xfrm>
          <a:prstGeom prst="rect">
            <a:avLst/>
          </a:prstGeom>
        </p:spPr>
      </p:pic>
      <p:pic>
        <p:nvPicPr>
          <p:cNvPr id="16" name="Image 15" descr="cartouche rond EPPO WARNIN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447" y="11577133"/>
            <a:ext cx="513290" cy="513290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85718" y="12462806"/>
            <a:ext cx="1372611" cy="332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59" b="1" dirty="0">
                <a:solidFill>
                  <a:srgbClr val="FFFFFF"/>
                </a:solidFill>
                <a:latin typeface="Century Gothic"/>
                <a:cs typeface="Century Gothic"/>
              </a:rPr>
              <a:t>Contact us !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324612" y="11688251"/>
            <a:ext cx="644013" cy="246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2" b="1" dirty="0">
                <a:solidFill>
                  <a:srgbClr val="FFFFFF"/>
                </a:solidFill>
                <a:latin typeface="Century Gothic"/>
                <a:cs typeface="Century Gothic"/>
              </a:rPr>
              <a:t>До</a:t>
            </a:r>
            <a:endParaRPr lang="fr-FR" sz="1002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196864" y="11684397"/>
            <a:ext cx="644013" cy="246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2" b="1" dirty="0">
                <a:solidFill>
                  <a:srgbClr val="FFFFFF"/>
                </a:solidFill>
                <a:latin typeface="Century Gothic"/>
                <a:cs typeface="Century Gothic"/>
              </a:rPr>
              <a:t>После</a:t>
            </a:r>
            <a:endParaRPr lang="fr-FR" sz="1002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27" name="Sous-titre 2"/>
          <p:cNvSpPr txBox="1">
            <a:spLocks/>
          </p:cNvSpPr>
          <p:nvPr/>
        </p:nvSpPr>
        <p:spPr>
          <a:xfrm>
            <a:off x="0" y="13929829"/>
            <a:ext cx="10691813" cy="311232"/>
          </a:xfrm>
          <a:prstGeom prst="rect">
            <a:avLst/>
          </a:prstGeom>
        </p:spPr>
        <p:txBody>
          <a:bodyPr vert="horz" lIns="142558" tIns="71279" rIns="142558" bIns="71279" rtlCol="0">
            <a:noAutofit/>
          </a:bodyPr>
          <a:lstStyle>
            <a:lvl1pPr marL="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73" b="1" baseline="30000" dirty="0">
                <a:solidFill>
                  <a:srgbClr val="D53E33"/>
                </a:solidFill>
                <a:latin typeface="Century Gothic"/>
                <a:cs typeface="Century Gothic"/>
              </a:rPr>
              <a:t>Больше информации о ясеневой изумрудной узкотелой златке</a:t>
            </a:r>
            <a:r>
              <a:rPr lang="fr-FR" sz="2673" b="1" baseline="30000" dirty="0">
                <a:solidFill>
                  <a:srgbClr val="D53E33"/>
                </a:solidFill>
                <a:latin typeface="Century Gothic"/>
                <a:cs typeface="Century Gothic"/>
              </a:rPr>
              <a:t>:</a:t>
            </a:r>
            <a:r>
              <a:rPr lang="ru-RU" sz="2673" b="1" baseline="30000" dirty="0">
                <a:solidFill>
                  <a:srgbClr val="D53E33"/>
                </a:solidFill>
                <a:latin typeface="Century Gothic"/>
                <a:cs typeface="Century Gothic"/>
              </a:rPr>
              <a:t> сайт</a:t>
            </a:r>
            <a:endParaRPr lang="fr-FR" sz="2673" b="1" baseline="30000" dirty="0">
              <a:solidFill>
                <a:srgbClr val="D53E33"/>
              </a:solidFill>
              <a:latin typeface="Century Gothic"/>
              <a:cs typeface="Century Gothic"/>
            </a:endParaRPr>
          </a:p>
        </p:txBody>
      </p:sp>
      <p:pic>
        <p:nvPicPr>
          <p:cNvPr id="32" name="Image 31" descr="logo eppo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717" y="12865407"/>
            <a:ext cx="822236" cy="859610"/>
          </a:xfrm>
          <a:prstGeom prst="rect">
            <a:avLst/>
          </a:prstGeom>
        </p:spPr>
      </p:pic>
      <p:pic>
        <p:nvPicPr>
          <p:cNvPr id="35" name="Image 34" descr="AGRLPL_17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273463" y="9981888"/>
            <a:ext cx="1727821" cy="2041664"/>
          </a:xfrm>
          <a:prstGeom prst="rect">
            <a:avLst/>
          </a:prstGeom>
        </p:spPr>
      </p:pic>
      <p:cxnSp>
        <p:nvCxnSpPr>
          <p:cNvPr id="37" name="Connecteur droit avec flèche 36"/>
          <p:cNvCxnSpPr/>
          <p:nvPr/>
        </p:nvCxnSpPr>
        <p:spPr>
          <a:xfrm>
            <a:off x="3720876" y="10989107"/>
            <a:ext cx="874244" cy="0"/>
          </a:xfrm>
          <a:prstGeom prst="straightConnector1">
            <a:avLst/>
          </a:prstGeom>
          <a:ln w="76200" cmpd="sng">
            <a:solidFill>
              <a:srgbClr val="D53E3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62925" y="7871572"/>
            <a:ext cx="1605700" cy="366575"/>
          </a:xfrm>
          <a:prstGeom prst="rect">
            <a:avLst/>
          </a:prstGeom>
          <a:solidFill>
            <a:srgbClr val="E15743"/>
          </a:solidFill>
        </p:spPr>
        <p:txBody>
          <a:bodyPr wrap="square" lIns="120268" rtlCol="0">
            <a:spAutoFit/>
          </a:bodyPr>
          <a:lstStyle/>
          <a:p>
            <a:pPr marL="180975"/>
            <a:r>
              <a:rPr lang="ru-RU" sz="1782" b="1" dirty="0">
                <a:solidFill>
                  <a:srgbClr val="FFFFFF"/>
                </a:solidFill>
                <a:latin typeface="Century Gothic"/>
                <a:cs typeface="Century Gothic"/>
              </a:rPr>
              <a:t>Кто это?</a:t>
            </a:r>
            <a:endParaRPr lang="fr-FR" sz="1782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371407" y="9601387"/>
            <a:ext cx="2190944" cy="366575"/>
          </a:xfrm>
          <a:prstGeom prst="rect">
            <a:avLst/>
          </a:prstGeom>
          <a:solidFill>
            <a:srgbClr val="E15743"/>
          </a:solidFill>
        </p:spPr>
        <p:txBody>
          <a:bodyPr wrap="square" lIns="120268" rtlCol="0">
            <a:spAutoFit/>
          </a:bodyPr>
          <a:lstStyle/>
          <a:p>
            <a:pPr marL="180975"/>
            <a:r>
              <a:rPr lang="ru-RU" sz="1782" b="1" dirty="0">
                <a:solidFill>
                  <a:srgbClr val="FFFFFF"/>
                </a:solidFill>
                <a:latin typeface="Century Gothic"/>
                <a:cs typeface="Century Gothic"/>
              </a:rPr>
              <a:t>Повреждения </a:t>
            </a:r>
            <a:endParaRPr lang="fr-FR" sz="1782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1354444" y="12478821"/>
            <a:ext cx="2207907" cy="653438"/>
            <a:chOff x="1568956" y="9703316"/>
            <a:chExt cx="1982691" cy="586784"/>
          </a:xfrm>
          <a:solidFill>
            <a:srgbClr val="E15743"/>
          </a:solidFill>
        </p:grpSpPr>
        <p:grpSp>
          <p:nvGrpSpPr>
            <p:cNvPr id="39" name="Groupe 38"/>
            <p:cNvGrpSpPr/>
            <p:nvPr/>
          </p:nvGrpSpPr>
          <p:grpSpPr>
            <a:xfrm>
              <a:off x="1568956" y="9703316"/>
              <a:ext cx="1982691" cy="586784"/>
              <a:chOff x="1568956" y="9703316"/>
              <a:chExt cx="1982691" cy="586784"/>
            </a:xfrm>
            <a:grpFill/>
          </p:grpSpPr>
          <p:sp>
            <p:nvSpPr>
              <p:cNvPr id="41" name="Ellipse 40"/>
              <p:cNvSpPr/>
              <p:nvPr/>
            </p:nvSpPr>
            <p:spPr>
              <a:xfrm>
                <a:off x="1568956" y="9794184"/>
                <a:ext cx="495916" cy="495916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207"/>
              </a:p>
            </p:txBody>
          </p:sp>
          <p:sp>
            <p:nvSpPr>
              <p:cNvPr id="42" name="ZoneTexte 41"/>
              <p:cNvSpPr txBox="1"/>
              <p:nvPr/>
            </p:nvSpPr>
            <p:spPr>
              <a:xfrm>
                <a:off x="1898262" y="9703316"/>
                <a:ext cx="1653385" cy="29837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ru-RU" sz="1559" b="1" dirty="0">
                    <a:solidFill>
                      <a:srgbClr val="FFFFFF"/>
                    </a:solidFill>
                    <a:latin typeface="Century Gothic"/>
                    <a:cs typeface="Century Gothic"/>
                  </a:rPr>
                  <a:t>Позвоните нам</a:t>
                </a:r>
                <a:r>
                  <a:rPr lang="fr-FR" sz="1559" b="1" dirty="0">
                    <a:solidFill>
                      <a:srgbClr val="FFFFFF"/>
                    </a:solidFill>
                    <a:latin typeface="Century Gothic"/>
                    <a:cs typeface="Century Gothic"/>
                  </a:rPr>
                  <a:t>!</a:t>
                </a:r>
              </a:p>
            </p:txBody>
          </p:sp>
        </p:grpSp>
        <p:pic>
          <p:nvPicPr>
            <p:cNvPr id="40" name="Image 39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660620" y="9901001"/>
              <a:ext cx="308650" cy="309042"/>
            </a:xfrm>
            <a:prstGeom prst="rect">
              <a:avLst/>
            </a:prstGeom>
            <a:grpFill/>
          </p:spPr>
        </p:pic>
      </p:grpSp>
      <p:sp>
        <p:nvSpPr>
          <p:cNvPr id="2" name="ZoneTexte 1"/>
          <p:cNvSpPr txBox="1"/>
          <p:nvPr/>
        </p:nvSpPr>
        <p:spPr>
          <a:xfrm>
            <a:off x="1354444" y="8263274"/>
            <a:ext cx="79243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Ясеневая изумрудная узкотелая златка </a:t>
            </a:r>
            <a:r>
              <a:rPr lang="en-GB" sz="1400" dirty="0"/>
              <a:t>(</a:t>
            </a:r>
            <a:r>
              <a:rPr lang="en-GB" sz="1400" i="1" dirty="0" err="1"/>
              <a:t>Agrilus</a:t>
            </a:r>
            <a:r>
              <a:rPr lang="en-GB" sz="1400" i="1" dirty="0"/>
              <a:t> </a:t>
            </a:r>
            <a:r>
              <a:rPr lang="en-GB" sz="1400" i="1" dirty="0" err="1"/>
              <a:t>planipennis</a:t>
            </a:r>
            <a:r>
              <a:rPr lang="en-GB" sz="1400" dirty="0"/>
              <a:t> - </a:t>
            </a:r>
            <a:r>
              <a:rPr lang="en-GB" sz="1400" dirty="0" err="1"/>
              <a:t>Coleoptera</a:t>
            </a:r>
            <a:r>
              <a:rPr lang="en-GB" sz="1400" dirty="0"/>
              <a:t>: </a:t>
            </a:r>
            <a:r>
              <a:rPr lang="en-GB" sz="1400" dirty="0" err="1"/>
              <a:t>Buprestidae</a:t>
            </a:r>
            <a:r>
              <a:rPr lang="en-GB" sz="1400" dirty="0"/>
              <a:t>) </a:t>
            </a:r>
            <a:r>
              <a:rPr lang="ru-RU" sz="1400" dirty="0"/>
              <a:t>обитает в Азии. Но её непреднамеренно завезли в другие регионы мира </a:t>
            </a:r>
            <a:r>
              <a:rPr lang="en-GB" sz="1400" dirty="0"/>
              <a:t>(</a:t>
            </a:r>
            <a:r>
              <a:rPr lang="ru-RU" sz="1400" dirty="0"/>
              <a:t>например, Канаду и США), где насекомое уничтожило миллионы деревьев ясеня. Златку обнаружили в середине 2000-х на европейской части России, недалеко от Москвы. Вследствие того, что её распространение угрожает деревьям ясеня в лесах и городских насаждениях, важно выявить её как можно раньше. </a:t>
            </a:r>
            <a:endParaRPr lang="en-GB" sz="1400" dirty="0"/>
          </a:p>
        </p:txBody>
      </p:sp>
      <p:sp>
        <p:nvSpPr>
          <p:cNvPr id="3" name="ZoneTexte 2"/>
          <p:cNvSpPr txBox="1"/>
          <p:nvPr/>
        </p:nvSpPr>
        <p:spPr>
          <a:xfrm>
            <a:off x="2024432" y="12919752"/>
            <a:ext cx="5483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Your contact details, logos, links, QR codes …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0" y="14709662"/>
            <a:ext cx="10691814" cy="412590"/>
          </a:xfrm>
          <a:prstGeom prst="rect">
            <a:avLst/>
          </a:prstGeom>
          <a:noFill/>
        </p:spPr>
        <p:txBody>
          <a:bodyPr wrap="square" bIns="180000" rtlCol="0">
            <a:spAutoFit/>
          </a:bodyPr>
          <a:lstStyle/>
          <a:p>
            <a:pPr algn="ctr"/>
            <a:r>
              <a:rPr lang="ru-RU" sz="1200" dirty="0"/>
              <a:t>Этот </a:t>
            </a:r>
            <a:r>
              <a:rPr lang="ru-RU" sz="1200" dirty="0" err="1"/>
              <a:t>постер</a:t>
            </a:r>
            <a:r>
              <a:rPr lang="ru-RU" sz="1200" dirty="0"/>
              <a:t> подготовлен при участии ЕОКЗР</a:t>
            </a:r>
            <a:r>
              <a:rPr lang="en-GB" sz="1200" dirty="0"/>
              <a:t> (www.eppo.int)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0DD7F8F-A9EB-4F51-AF4D-DDD8242FD61E}"/>
              </a:ext>
            </a:extLst>
          </p:cNvPr>
          <p:cNvSpPr txBox="1"/>
          <p:nvPr/>
        </p:nvSpPr>
        <p:spPr>
          <a:xfrm>
            <a:off x="2163251" y="7132729"/>
            <a:ext cx="69357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/>
              <a:t>Фотографии</a:t>
            </a:r>
            <a:r>
              <a:rPr lang="en-GB" sz="900" dirty="0"/>
              <a:t>: Daniel A. Herms, The Ohio State University (US). EPPO Global Database, https://gd.eppo.int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C02810E-F9D2-48BB-8FB0-8F8731691E11}"/>
              </a:ext>
            </a:extLst>
          </p:cNvPr>
          <p:cNvSpPr txBox="1"/>
          <p:nvPr/>
        </p:nvSpPr>
        <p:spPr>
          <a:xfrm>
            <a:off x="-852879" y="452"/>
            <a:ext cx="12446493" cy="4418662"/>
          </a:xfrm>
          <a:prstGeom prst="rect">
            <a:avLst/>
          </a:prstGeom>
          <a:noFill/>
        </p:spPr>
        <p:txBody>
          <a:bodyPr wrap="square" tIns="681518" rtlCol="0">
            <a:noAutofit/>
          </a:bodyPr>
          <a:lstStyle/>
          <a:p>
            <a:pPr algn="ctr"/>
            <a:r>
              <a:rPr lang="ru-RU" sz="6000" b="1" baseline="300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Century Gothic"/>
              </a:rPr>
              <a:t>ПОМОГИТЕ НАМ ОСТАНОВИТЬ ЭТОГО ВРЕДИТЕЛЯ</a:t>
            </a:r>
            <a:r>
              <a:rPr lang="fr-FR" sz="6000" b="1" baseline="300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Century Gothic"/>
              </a:rPr>
              <a:t>!</a:t>
            </a:r>
          </a:p>
          <a:p>
            <a:pPr algn="ctr"/>
            <a:r>
              <a:rPr lang="ru-RU" sz="5345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Ясеневая изумрудная узкотелая златка</a:t>
            </a:r>
            <a:endParaRPr lang="fr-FR" sz="5345" b="1" baseline="30000" dirty="0">
              <a:solidFill>
                <a:schemeClr val="bg1"/>
              </a:solidFill>
              <a:latin typeface="Century Gothic"/>
              <a:ea typeface="+mj-ea"/>
              <a:cs typeface="Century Gothic"/>
            </a:endParaRPr>
          </a:p>
          <a:p>
            <a:pPr algn="ctr">
              <a:lnSpc>
                <a:spcPts val="1893"/>
              </a:lnSpc>
            </a:pPr>
            <a:r>
              <a:rPr lang="ru-RU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Угроза ясеню</a:t>
            </a:r>
            <a:endParaRPr lang="fr-FR" sz="3118" b="1" baseline="30000" dirty="0">
              <a:solidFill>
                <a:schemeClr val="bg1"/>
              </a:solidFill>
              <a:latin typeface="Century Gothic"/>
              <a:ea typeface="+mj-ea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226216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156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Thème Office</vt:lpstr>
      <vt:lpstr>Présentation PowerPoint</vt:lpstr>
    </vt:vector>
  </TitlesOfParts>
  <Company>écoles de Condé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Armelle ROY</dc:creator>
  <cp:lastModifiedBy>Anne-Sophie Roy</cp:lastModifiedBy>
  <cp:revision>99</cp:revision>
  <cp:lastPrinted>2017-06-01T13:06:56Z</cp:lastPrinted>
  <dcterms:created xsi:type="dcterms:W3CDTF">2016-07-12T13:11:24Z</dcterms:created>
  <dcterms:modified xsi:type="dcterms:W3CDTF">2019-10-29T13:19:58Z</dcterms:modified>
</cp:coreProperties>
</file>