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2" autoAdjust="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2694" y="78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9325" y="1243013"/>
            <a:ext cx="2371725" cy="33559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638C6-A45D-4101-8B4B-063E15972C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08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em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rganigramme : Entrée manuelle 11"/>
          <p:cNvSpPr/>
          <p:nvPr/>
        </p:nvSpPr>
        <p:spPr>
          <a:xfrm flipV="1">
            <a:off x="-28286" y="-56510"/>
            <a:ext cx="10748383" cy="728357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17"/>
              <a:gd name="connsiteY0" fmla="*/ 3317 h 10000"/>
              <a:gd name="connsiteX1" fmla="*/ 10017 w 10017"/>
              <a:gd name="connsiteY1" fmla="*/ 0 h 10000"/>
              <a:gd name="connsiteX2" fmla="*/ 10017 w 10017"/>
              <a:gd name="connsiteY2" fmla="*/ 10000 h 10000"/>
              <a:gd name="connsiteX3" fmla="*/ 17 w 10017"/>
              <a:gd name="connsiteY3" fmla="*/ 10000 h 10000"/>
              <a:gd name="connsiteX4" fmla="*/ 0 w 10017"/>
              <a:gd name="connsiteY4" fmla="*/ 3317 h 10000"/>
              <a:gd name="connsiteX0" fmla="*/ 117 w 10001"/>
              <a:gd name="connsiteY0" fmla="*/ 393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17 w 10001"/>
              <a:gd name="connsiteY4" fmla="*/ 3938 h 10000"/>
              <a:gd name="connsiteX0" fmla="*/ 34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34 w 10001"/>
              <a:gd name="connsiteY4" fmla="*/ 3988 h 10000"/>
              <a:gd name="connsiteX0" fmla="*/ 17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7 w 10001"/>
              <a:gd name="connsiteY4" fmla="*/ 3988 h 10000"/>
              <a:gd name="connsiteX0" fmla="*/ 0 w 10034"/>
              <a:gd name="connsiteY0" fmla="*/ 4013 h 10000"/>
              <a:gd name="connsiteX1" fmla="*/ 10034 w 10034"/>
              <a:gd name="connsiteY1" fmla="*/ 0 h 10000"/>
              <a:gd name="connsiteX2" fmla="*/ 10034 w 10034"/>
              <a:gd name="connsiteY2" fmla="*/ 10000 h 10000"/>
              <a:gd name="connsiteX3" fmla="*/ 34 w 10034"/>
              <a:gd name="connsiteY3" fmla="*/ 10000 h 10000"/>
              <a:gd name="connsiteX4" fmla="*/ 0 w 10034"/>
              <a:gd name="connsiteY4" fmla="*/ 4013 h 10000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00 h 10099"/>
              <a:gd name="connsiteX3" fmla="*/ 17 w 10034"/>
              <a:gd name="connsiteY3" fmla="*/ 10099 h 10099"/>
              <a:gd name="connsiteX4" fmla="*/ 0 w 10034"/>
              <a:gd name="connsiteY4" fmla="*/ 4013 h 10099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52 h 10099"/>
              <a:gd name="connsiteX3" fmla="*/ 17 w 10034"/>
              <a:gd name="connsiteY3" fmla="*/ 10099 h 10099"/>
              <a:gd name="connsiteX4" fmla="*/ 0 w 10034"/>
              <a:gd name="connsiteY4" fmla="*/ 4013 h 1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" h="10099">
                <a:moveTo>
                  <a:pt x="0" y="4013"/>
                </a:moveTo>
                <a:lnTo>
                  <a:pt x="10034" y="0"/>
                </a:lnTo>
                <a:lnTo>
                  <a:pt x="10034" y="10052"/>
                </a:lnTo>
                <a:lnTo>
                  <a:pt x="17" y="10099"/>
                </a:lnTo>
                <a:cubicBezTo>
                  <a:pt x="11" y="7871"/>
                  <a:pt x="6" y="6241"/>
                  <a:pt x="0" y="40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753726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6593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ous-titre 2"/>
          <p:cNvSpPr txBox="1">
            <a:spLocks/>
          </p:cNvSpPr>
          <p:nvPr/>
        </p:nvSpPr>
        <p:spPr>
          <a:xfrm>
            <a:off x="0" y="13961481"/>
            <a:ext cx="10720097" cy="292986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Learn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more about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oak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longhorn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</a:t>
            </a:r>
            <a:r>
              <a:rPr lang="fr-FR" sz="2673" b="1" baseline="30000" dirty="0" err="1">
                <a:solidFill>
                  <a:schemeClr val="accent6"/>
                </a:solidFill>
                <a:latin typeface="Century Gothic"/>
                <a:cs typeface="Century Gothic"/>
              </a:rPr>
              <a:t>beetle</a:t>
            </a:r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 : https://gd.eppo.int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62925" y="7521767"/>
            <a:ext cx="1382284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What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897230" y="53113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fr-FR" sz="9688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BE AWARE!</a:t>
            </a:r>
          </a:p>
          <a:p>
            <a:pPr algn="ctr"/>
            <a:r>
              <a:rPr lang="fr-FR" sz="5345" b="1" i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Massicus</a:t>
            </a:r>
            <a:r>
              <a:rPr lang="fr-FR" sz="5345" b="1" i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</a:t>
            </a:r>
            <a:r>
              <a:rPr lang="fr-FR" sz="5345" b="1" i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raddei</a:t>
            </a:r>
            <a:endParaRPr lang="fr-FR" sz="5345" b="1" i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  <a:p>
            <a:pPr algn="ctr">
              <a:lnSpc>
                <a:spcPts val="1893"/>
              </a:lnSpc>
            </a:pP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threat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to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oak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and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chestnut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trees</a:t>
            </a:r>
            <a:endParaRPr lang="fr-FR" sz="3118" b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1446249" y="12351270"/>
            <a:ext cx="1772308" cy="653438"/>
            <a:chOff x="1568956" y="9703316"/>
            <a:chExt cx="1591525" cy="586784"/>
          </a:xfrm>
        </p:grpSpPr>
        <p:grpSp>
          <p:nvGrpSpPr>
            <p:cNvPr id="28" name="Groupe 27"/>
            <p:cNvGrpSpPr/>
            <p:nvPr/>
          </p:nvGrpSpPr>
          <p:grpSpPr>
            <a:xfrm>
              <a:off x="1568956" y="9703316"/>
              <a:ext cx="1591525" cy="586784"/>
              <a:chOff x="1568956" y="9703316"/>
              <a:chExt cx="1591525" cy="586784"/>
            </a:xfrm>
          </p:grpSpPr>
          <p:sp>
            <p:nvSpPr>
              <p:cNvPr id="19" name="Ellipse 18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1898263" y="9703316"/>
                <a:ext cx="1262218" cy="29837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Contact us!</a:t>
                </a:r>
              </a:p>
            </p:txBody>
          </p:sp>
        </p:grp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pic>
      </p:grpSp>
      <p:sp>
        <p:nvSpPr>
          <p:cNvPr id="7" name="Triangle isocèle 6"/>
          <p:cNvSpPr/>
          <p:nvPr/>
        </p:nvSpPr>
        <p:spPr>
          <a:xfrm rot="16200000" flipH="1">
            <a:off x="3982522" y="10062499"/>
            <a:ext cx="318209" cy="238942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2396" y="11015709"/>
            <a:ext cx="244405" cy="319085"/>
          </a:xfrm>
          <a:prstGeom prst="rect">
            <a:avLst/>
          </a:prstGeom>
        </p:spPr>
      </p:pic>
      <p:pic>
        <p:nvPicPr>
          <p:cNvPr id="25" name="Image 24" descr="logo eppo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668622"/>
            <a:ext cx="822236" cy="859610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2024432" y="12722967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62924" y="7910847"/>
            <a:ext cx="83360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i="1" dirty="0" err="1"/>
              <a:t>Massicus</a:t>
            </a:r>
            <a:r>
              <a:rPr lang="en-US" sz="1400" i="1" dirty="0"/>
              <a:t> </a:t>
            </a:r>
            <a:r>
              <a:rPr lang="en-US" sz="1400" i="1" dirty="0" err="1"/>
              <a:t>raddei</a:t>
            </a:r>
            <a:r>
              <a:rPr lang="en-US" sz="1400" i="1" dirty="0"/>
              <a:t> </a:t>
            </a:r>
            <a:r>
              <a:rPr lang="en-US" sz="1400" dirty="0"/>
              <a:t>is a longhorn beetle (Coleoptera: </a:t>
            </a:r>
            <a:r>
              <a:rPr lang="en-US" sz="1400" dirty="0" err="1"/>
              <a:t>Cerambycidae</a:t>
            </a:r>
            <a:r>
              <a:rPr lang="en-US" sz="1400" dirty="0"/>
              <a:t>). It is a major pest of oaks (</a:t>
            </a:r>
            <a:r>
              <a:rPr lang="en-US" sz="1400" i="1" dirty="0"/>
              <a:t>Quercus</a:t>
            </a:r>
            <a:r>
              <a:rPr lang="en-US" sz="1400" dirty="0"/>
              <a:t> spp.) in Northeast China, and is also recorded on other hosts such as chestnuts (</a:t>
            </a:r>
            <a:r>
              <a:rPr lang="en-US" sz="1400" i="1" dirty="0" err="1"/>
              <a:t>Castanea</a:t>
            </a:r>
            <a:r>
              <a:rPr lang="en-US" sz="1400" dirty="0"/>
              <a:t> spp.) in East Asia. It is not yet present in the EPPO region. It could enter  in Europe as larvae with ornamental trees, wood and wood packaging material from East Asia. </a:t>
            </a:r>
          </a:p>
          <a:p>
            <a:pPr algn="just"/>
            <a:r>
              <a:rPr lang="en-US" sz="1400" dirty="0"/>
              <a:t>It poses a serious threat to horticulture, forestry and native trees in the EPPO region.</a:t>
            </a:r>
            <a:endParaRPr lang="en-GB" sz="1400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70098" y="9808901"/>
            <a:ext cx="25035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Larvae feed undetected on the inside of trees</a:t>
            </a:r>
            <a:r>
              <a:rPr lang="en-GB" sz="1400" dirty="0"/>
              <a:t>, </a:t>
            </a:r>
            <a:r>
              <a:rPr lang="en-US" sz="1400" dirty="0"/>
              <a:t>affecting tree growth and wood quality</a:t>
            </a:r>
            <a:endParaRPr lang="en-GB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4428041" y="10864534"/>
            <a:ext cx="2503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There may be numerous </a:t>
            </a:r>
            <a:br>
              <a:rPr lang="en-US" sz="1400" dirty="0"/>
            </a:br>
            <a:r>
              <a:rPr lang="en-US" sz="1400" dirty="0"/>
              <a:t>larvae in one tree</a:t>
            </a:r>
            <a:r>
              <a:rPr lang="en-GB" sz="1400" dirty="0"/>
              <a:t>. </a:t>
            </a:r>
          </a:p>
          <a:p>
            <a:pPr algn="r"/>
            <a:r>
              <a:rPr lang="en-GB" sz="1400" dirty="0"/>
              <a:t>Adults emerge after 3 years. </a:t>
            </a:r>
            <a:r>
              <a:rPr lang="en-US" sz="1400" dirty="0"/>
              <a:t>They are large (35-63 mm long)</a:t>
            </a:r>
            <a:endParaRPr lang="en-GB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en-GB" sz="1200" dirty="0"/>
              <a:t>This poster has been prepared in collaboration with EPPO (www.eppo.int)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908851E4-24DE-4CAC-BB15-389BB953533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482"/>
          <a:stretch/>
        </p:blipFill>
        <p:spPr>
          <a:xfrm rot="10800000">
            <a:off x="2298648" y="2647658"/>
            <a:ext cx="5726235" cy="4133269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E53F91C9-B89F-4AB4-86FF-570BE1CD84B6}"/>
              </a:ext>
            </a:extLst>
          </p:cNvPr>
          <p:cNvSpPr txBox="1"/>
          <p:nvPr/>
        </p:nvSpPr>
        <p:spPr>
          <a:xfrm>
            <a:off x="1371407" y="9191947"/>
            <a:ext cx="1382284" cy="366575"/>
          </a:xfrm>
          <a:prstGeom prst="rect">
            <a:avLst/>
          </a:prstGeom>
          <a:solidFill>
            <a:srgbClr val="F79646"/>
          </a:solidFill>
        </p:spPr>
        <p:txBody>
          <a:bodyPr wrap="square" lIns="120268" rtlCol="0">
            <a:spAutoFit/>
          </a:bodyPr>
          <a:lstStyle/>
          <a:p>
            <a:pPr algn="ctr"/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Damage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39E8104-8EF4-45CC-A583-2D0F18AACF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2474" y="9688271"/>
            <a:ext cx="2840494" cy="21303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24D4E3C7-4BB4-499E-A0A7-CF0ADD7D0B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2036" y="9688271"/>
            <a:ext cx="2840494" cy="2130371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6E3BFB91-BAF4-4D92-A946-A3DF556F40F1}"/>
              </a:ext>
            </a:extLst>
          </p:cNvPr>
          <p:cNvSpPr/>
          <p:nvPr/>
        </p:nvSpPr>
        <p:spPr>
          <a:xfrm>
            <a:off x="2283864" y="6797475"/>
            <a:ext cx="598927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/>
              <a:t>All images: </a:t>
            </a:r>
            <a:r>
              <a:rPr lang="en-GB" sz="900" dirty="0"/>
              <a:t>Wang </a:t>
            </a:r>
            <a:r>
              <a:rPr lang="en-GB" sz="900" dirty="0" err="1"/>
              <a:t>Xioa</a:t>
            </a:r>
            <a:r>
              <a:rPr lang="en-GB" sz="900" dirty="0"/>
              <a:t>-Yi, Chinese Academy of Forestry. </a:t>
            </a:r>
            <a:r>
              <a:rPr lang="fr-FR" sz="900" dirty="0"/>
              <a:t>EPPO Global </a:t>
            </a:r>
            <a:r>
              <a:rPr lang="fr-FR" sz="900" dirty="0" err="1"/>
              <a:t>database</a:t>
            </a:r>
            <a:r>
              <a:rPr lang="fr-FR" sz="900" dirty="0"/>
              <a:t>, https:\\gd.eppo.int</a:t>
            </a:r>
          </a:p>
        </p:txBody>
      </p:sp>
    </p:spTree>
    <p:extLst>
      <p:ext uri="{BB962C8B-B14F-4D97-AF65-F5344CB8AC3E}">
        <p14:creationId xmlns:p14="http://schemas.microsoft.com/office/powerpoint/2010/main" val="2726546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194</Words>
  <Application>Microsoft Office PowerPoint</Application>
  <PresentationFormat>Personnalisé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Anne-Sophie Roy</cp:lastModifiedBy>
  <cp:revision>112</cp:revision>
  <cp:lastPrinted>2017-06-01T13:06:56Z</cp:lastPrinted>
  <dcterms:created xsi:type="dcterms:W3CDTF">2016-07-12T13:11:24Z</dcterms:created>
  <dcterms:modified xsi:type="dcterms:W3CDTF">2018-09-12T15:19:05Z</dcterms:modified>
</cp:coreProperties>
</file>