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5" r:id="rId2"/>
  </p:sldIdLst>
  <p:sldSz cx="10691813" cy="15119350"/>
  <p:notesSz cx="6810375" cy="9942513"/>
  <p:defaultTextStyle>
    <a:defPPr>
      <a:defRPr lang="fr-FR"/>
    </a:defPPr>
    <a:lvl1pPr marL="0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7300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745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211901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49201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864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4237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61099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98398" algn="l" defTabSz="73730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743"/>
    <a:srgbClr val="A7BF59"/>
    <a:srgbClr val="FFFFFF"/>
    <a:srgbClr val="B6E01A"/>
    <a:srgbClr val="9FEE00"/>
    <a:srgbClr val="B4C971"/>
    <a:srgbClr val="99FF66"/>
    <a:srgbClr val="8FF1B4"/>
    <a:srgbClr val="D5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2" autoAdjust="0"/>
    <p:restoredTop sz="96224" autoAdjust="0"/>
  </p:normalViewPr>
  <p:slideViewPr>
    <p:cSldViewPr snapToGrid="0" snapToObjects="1">
      <p:cViewPr varScale="1">
        <p:scale>
          <a:sx n="49" d="100"/>
          <a:sy n="49" d="100"/>
        </p:scale>
        <p:origin x="2466" y="66"/>
      </p:cViewPr>
      <p:guideLst>
        <p:guide orient="horz" pos="4762"/>
        <p:guide pos="3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7DD87-8EC8-46E7-B8A7-A35E0058317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71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638C6-A45D-4101-8B4B-063E15972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3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643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284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79928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6571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3214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59857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6499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3142" algn="l" defTabSz="1053284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9325" y="1243013"/>
            <a:ext cx="2371725" cy="3355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38C6-A45D-4101-8B4B-063E15972C2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0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4696802"/>
            <a:ext cx="9088041" cy="324086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8567632"/>
            <a:ext cx="7484269" cy="38638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9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1564" y="605476"/>
            <a:ext cx="2405658" cy="12900446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593" y="605476"/>
            <a:ext cx="7038777" cy="1290044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9715583"/>
            <a:ext cx="9088041" cy="3002871"/>
          </a:xfrm>
        </p:spPr>
        <p:txBody>
          <a:bodyPr anchor="t"/>
          <a:lstStyle>
            <a:lvl1pPr algn="l">
              <a:defRPr sz="6236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6408229"/>
            <a:ext cx="9088041" cy="3307357"/>
          </a:xfrm>
        </p:spPr>
        <p:txBody>
          <a:bodyPr anchor="b"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712793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2pPr>
            <a:lvl3pPr marL="1425586" indent="0">
              <a:buNone/>
              <a:defRPr sz="2450">
                <a:solidFill>
                  <a:schemeClr val="tx1">
                    <a:tint val="75000"/>
                  </a:schemeClr>
                </a:solidFill>
              </a:defRPr>
            </a:lvl3pPr>
            <a:lvl4pPr marL="2138379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4pPr>
            <a:lvl5pPr marL="285117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5pPr>
            <a:lvl6pPr marL="356396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6pPr>
            <a:lvl7pPr marL="4276759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7pPr>
            <a:lvl8pPr marL="4989552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8pPr>
            <a:lvl9pPr marL="5702345" indent="0">
              <a:buNone/>
              <a:defRPr sz="2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4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592" y="3527849"/>
            <a:ext cx="4722217" cy="997807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005" y="3527849"/>
            <a:ext cx="4722217" cy="9978072"/>
          </a:xfrm>
        </p:spPr>
        <p:txBody>
          <a:bodyPr/>
          <a:lstStyle>
            <a:lvl1pPr>
              <a:defRPr sz="4343"/>
            </a:lvl1pPr>
            <a:lvl2pPr>
              <a:defRPr sz="3786"/>
            </a:lvl2pPr>
            <a:lvl3pPr>
              <a:defRPr sz="3118"/>
            </a:lvl3pPr>
            <a:lvl4pPr>
              <a:defRPr sz="2784"/>
            </a:lvl4pPr>
            <a:lvl5pPr>
              <a:defRPr sz="2784"/>
            </a:lvl5pPr>
            <a:lvl6pPr>
              <a:defRPr sz="2784"/>
            </a:lvl6pPr>
            <a:lvl7pPr>
              <a:defRPr sz="2784"/>
            </a:lvl7pPr>
            <a:lvl8pPr>
              <a:defRPr sz="2784"/>
            </a:lvl8pPr>
            <a:lvl9pPr>
              <a:defRPr sz="2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384355"/>
            <a:ext cx="4724074" cy="1410438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93" indent="0">
              <a:buNone/>
              <a:defRPr sz="3118" b="1"/>
            </a:lvl2pPr>
            <a:lvl3pPr marL="1425586" indent="0">
              <a:buNone/>
              <a:defRPr sz="2784" b="1"/>
            </a:lvl3pPr>
            <a:lvl4pPr marL="2138379" indent="0">
              <a:buNone/>
              <a:defRPr sz="2450" b="1"/>
            </a:lvl4pPr>
            <a:lvl5pPr marL="2851172" indent="0">
              <a:buNone/>
              <a:defRPr sz="2450" b="1"/>
            </a:lvl5pPr>
            <a:lvl6pPr marL="3563965" indent="0">
              <a:buNone/>
              <a:defRPr sz="2450" b="1"/>
            </a:lvl6pPr>
            <a:lvl7pPr marL="4276759" indent="0">
              <a:buNone/>
              <a:defRPr sz="2450" b="1"/>
            </a:lvl7pPr>
            <a:lvl8pPr marL="4989552" indent="0">
              <a:buNone/>
              <a:defRPr sz="2450" b="1"/>
            </a:lvl8pPr>
            <a:lvl9pPr marL="5702345" indent="0">
              <a:buNone/>
              <a:defRPr sz="24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4794793"/>
            <a:ext cx="4724074" cy="8711127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3384355"/>
            <a:ext cx="4725930" cy="1410438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12793" indent="0">
              <a:buNone/>
              <a:defRPr sz="3118" b="1"/>
            </a:lvl2pPr>
            <a:lvl3pPr marL="1425586" indent="0">
              <a:buNone/>
              <a:defRPr sz="2784" b="1"/>
            </a:lvl3pPr>
            <a:lvl4pPr marL="2138379" indent="0">
              <a:buNone/>
              <a:defRPr sz="2450" b="1"/>
            </a:lvl4pPr>
            <a:lvl5pPr marL="2851172" indent="0">
              <a:buNone/>
              <a:defRPr sz="2450" b="1"/>
            </a:lvl5pPr>
            <a:lvl6pPr marL="3563965" indent="0">
              <a:buNone/>
              <a:defRPr sz="2450" b="1"/>
            </a:lvl6pPr>
            <a:lvl7pPr marL="4276759" indent="0">
              <a:buNone/>
              <a:defRPr sz="2450" b="1"/>
            </a:lvl7pPr>
            <a:lvl8pPr marL="4989552" indent="0">
              <a:buNone/>
              <a:defRPr sz="2450" b="1"/>
            </a:lvl8pPr>
            <a:lvl9pPr marL="5702345" indent="0">
              <a:buNone/>
              <a:defRPr sz="24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4794793"/>
            <a:ext cx="4725930" cy="8711127"/>
          </a:xfrm>
        </p:spPr>
        <p:txBody>
          <a:bodyPr/>
          <a:lstStyle>
            <a:lvl1pPr>
              <a:defRPr sz="3786"/>
            </a:lvl1pPr>
            <a:lvl2pPr>
              <a:defRPr sz="3118"/>
            </a:lvl2pPr>
            <a:lvl3pPr>
              <a:defRPr sz="2784"/>
            </a:lvl3pPr>
            <a:lvl4pPr>
              <a:defRPr sz="2450"/>
            </a:lvl4pPr>
            <a:lvl5pPr>
              <a:defRPr sz="2450"/>
            </a:lvl5pPr>
            <a:lvl6pPr>
              <a:defRPr sz="2450"/>
            </a:lvl6pPr>
            <a:lvl7pPr>
              <a:defRPr sz="2450"/>
            </a:lvl7pPr>
            <a:lvl8pPr>
              <a:defRPr sz="2450"/>
            </a:lvl8pPr>
            <a:lvl9pPr>
              <a:defRPr sz="24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7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1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4" y="601974"/>
            <a:ext cx="3517533" cy="2561890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1" y="601978"/>
            <a:ext cx="5977021" cy="12903946"/>
          </a:xfrm>
        </p:spPr>
        <p:txBody>
          <a:bodyPr/>
          <a:lstStyle>
            <a:lvl1pPr>
              <a:defRPr sz="5011"/>
            </a:lvl1pPr>
            <a:lvl2pPr>
              <a:defRPr sz="4343"/>
            </a:lvl2pPr>
            <a:lvl3pPr>
              <a:defRPr sz="3786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4" y="3163868"/>
            <a:ext cx="3517533" cy="10342057"/>
          </a:xfrm>
        </p:spPr>
        <p:txBody>
          <a:bodyPr/>
          <a:lstStyle>
            <a:lvl1pPr marL="0" indent="0">
              <a:buNone/>
              <a:defRPr sz="2227"/>
            </a:lvl1pPr>
            <a:lvl2pPr marL="712793" indent="0">
              <a:buNone/>
              <a:defRPr sz="1893"/>
            </a:lvl2pPr>
            <a:lvl3pPr marL="1425586" indent="0">
              <a:buNone/>
              <a:defRPr sz="1559"/>
            </a:lvl3pPr>
            <a:lvl4pPr marL="2138379" indent="0">
              <a:buNone/>
              <a:defRPr sz="1448"/>
            </a:lvl4pPr>
            <a:lvl5pPr marL="2851172" indent="0">
              <a:buNone/>
              <a:defRPr sz="1448"/>
            </a:lvl5pPr>
            <a:lvl6pPr marL="3563965" indent="0">
              <a:buNone/>
              <a:defRPr sz="1448"/>
            </a:lvl6pPr>
            <a:lvl7pPr marL="4276759" indent="0">
              <a:buNone/>
              <a:defRPr sz="1448"/>
            </a:lvl7pPr>
            <a:lvl8pPr marL="4989552" indent="0">
              <a:buNone/>
              <a:defRPr sz="1448"/>
            </a:lvl8pPr>
            <a:lvl9pPr marL="5702345" indent="0">
              <a:buNone/>
              <a:defRPr sz="14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07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10583548"/>
            <a:ext cx="6415088" cy="1249447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1350942"/>
            <a:ext cx="6415088" cy="9071610"/>
          </a:xfrm>
        </p:spPr>
        <p:txBody>
          <a:bodyPr/>
          <a:lstStyle>
            <a:lvl1pPr marL="0" indent="0">
              <a:buNone/>
              <a:defRPr sz="5011"/>
            </a:lvl1pPr>
            <a:lvl2pPr marL="712793" indent="0">
              <a:buNone/>
              <a:defRPr sz="4343"/>
            </a:lvl2pPr>
            <a:lvl3pPr marL="1425586" indent="0">
              <a:buNone/>
              <a:defRPr sz="3786"/>
            </a:lvl3pPr>
            <a:lvl4pPr marL="2138379" indent="0">
              <a:buNone/>
              <a:defRPr sz="3118"/>
            </a:lvl4pPr>
            <a:lvl5pPr marL="2851172" indent="0">
              <a:buNone/>
              <a:defRPr sz="3118"/>
            </a:lvl5pPr>
            <a:lvl6pPr marL="3563965" indent="0">
              <a:buNone/>
              <a:defRPr sz="3118"/>
            </a:lvl6pPr>
            <a:lvl7pPr marL="4276759" indent="0">
              <a:buNone/>
              <a:defRPr sz="3118"/>
            </a:lvl7pPr>
            <a:lvl8pPr marL="4989552" indent="0">
              <a:buNone/>
              <a:defRPr sz="3118"/>
            </a:lvl8pPr>
            <a:lvl9pPr marL="5702345" indent="0">
              <a:buNone/>
              <a:defRPr sz="3118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11832995"/>
            <a:ext cx="6415088" cy="1774423"/>
          </a:xfrm>
        </p:spPr>
        <p:txBody>
          <a:bodyPr/>
          <a:lstStyle>
            <a:lvl1pPr marL="0" indent="0">
              <a:buNone/>
              <a:defRPr sz="2227"/>
            </a:lvl1pPr>
            <a:lvl2pPr marL="712793" indent="0">
              <a:buNone/>
              <a:defRPr sz="1893"/>
            </a:lvl2pPr>
            <a:lvl3pPr marL="1425586" indent="0">
              <a:buNone/>
              <a:defRPr sz="1559"/>
            </a:lvl3pPr>
            <a:lvl4pPr marL="2138379" indent="0">
              <a:buNone/>
              <a:defRPr sz="1448"/>
            </a:lvl4pPr>
            <a:lvl5pPr marL="2851172" indent="0">
              <a:buNone/>
              <a:defRPr sz="1448"/>
            </a:lvl5pPr>
            <a:lvl6pPr marL="3563965" indent="0">
              <a:buNone/>
              <a:defRPr sz="1448"/>
            </a:lvl6pPr>
            <a:lvl7pPr marL="4276759" indent="0">
              <a:buNone/>
              <a:defRPr sz="1448"/>
            </a:lvl7pPr>
            <a:lvl8pPr marL="4989552" indent="0">
              <a:buNone/>
              <a:defRPr sz="1448"/>
            </a:lvl8pPr>
            <a:lvl9pPr marL="5702345" indent="0">
              <a:buNone/>
              <a:defRPr sz="14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0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527849"/>
            <a:ext cx="9622632" cy="9978072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4ED3-F1D1-944E-A71A-C7976CB2ADF2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6FBD-D4B6-E14D-8A51-FD7519976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2793" rtl="0" eaLnBrk="1" latinLnBrk="0" hangingPunct="1">
        <a:spcBef>
          <a:spcPct val="0"/>
        </a:spcBef>
        <a:buNone/>
        <a:defRPr sz="69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95" indent="-534595" algn="l" defTabSz="712793" rtl="0" eaLnBrk="1" latinLnBrk="0" hangingPunct="1">
        <a:spcBef>
          <a:spcPct val="20000"/>
        </a:spcBef>
        <a:buFont typeface="Arial"/>
        <a:buChar char="•"/>
        <a:defRPr sz="5011" kern="1200">
          <a:solidFill>
            <a:schemeClr val="tx1"/>
          </a:solidFill>
          <a:latin typeface="+mn-lt"/>
          <a:ea typeface="+mn-ea"/>
          <a:cs typeface="+mn-cs"/>
        </a:defRPr>
      </a:lvl1pPr>
      <a:lvl2pPr marL="1158289" indent="-445496" algn="l" defTabSz="712793" rtl="0" eaLnBrk="1" latinLnBrk="0" hangingPunct="1">
        <a:spcBef>
          <a:spcPct val="20000"/>
        </a:spcBef>
        <a:buFont typeface="Arial"/>
        <a:buChar char="–"/>
        <a:defRPr sz="4343" kern="1200">
          <a:solidFill>
            <a:schemeClr val="tx1"/>
          </a:solidFill>
          <a:latin typeface="+mn-lt"/>
          <a:ea typeface="+mn-ea"/>
          <a:cs typeface="+mn-cs"/>
        </a:defRPr>
      </a:lvl2pPr>
      <a:lvl3pPr marL="1781983" indent="-356397" algn="l" defTabSz="712793" rtl="0" eaLnBrk="1" latinLnBrk="0" hangingPunct="1">
        <a:spcBef>
          <a:spcPct val="20000"/>
        </a:spcBef>
        <a:buFont typeface="Arial"/>
        <a:buChar char="•"/>
        <a:defRPr sz="3786" kern="1200">
          <a:solidFill>
            <a:schemeClr val="tx1"/>
          </a:solidFill>
          <a:latin typeface="+mn-lt"/>
          <a:ea typeface="+mn-ea"/>
          <a:cs typeface="+mn-cs"/>
        </a:defRPr>
      </a:lvl3pPr>
      <a:lvl4pPr marL="2494776" indent="-356397" algn="l" defTabSz="712793" rtl="0" eaLnBrk="1" latinLnBrk="0" hangingPunct="1">
        <a:spcBef>
          <a:spcPct val="20000"/>
        </a:spcBef>
        <a:buFont typeface="Arial"/>
        <a:buChar char="–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569" indent="-356397" algn="l" defTabSz="712793" rtl="0" eaLnBrk="1" latinLnBrk="0" hangingPunct="1">
        <a:spcBef>
          <a:spcPct val="20000"/>
        </a:spcBef>
        <a:buFont typeface="Arial"/>
        <a:buChar char="»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Entrée manuelle 11"/>
          <p:cNvSpPr/>
          <p:nvPr/>
        </p:nvSpPr>
        <p:spPr>
          <a:xfrm flipV="1">
            <a:off x="-28286" y="-56510"/>
            <a:ext cx="10748383" cy="728357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7"/>
              <a:gd name="connsiteY0" fmla="*/ 3317 h 10000"/>
              <a:gd name="connsiteX1" fmla="*/ 10017 w 10017"/>
              <a:gd name="connsiteY1" fmla="*/ 0 h 10000"/>
              <a:gd name="connsiteX2" fmla="*/ 10017 w 10017"/>
              <a:gd name="connsiteY2" fmla="*/ 10000 h 10000"/>
              <a:gd name="connsiteX3" fmla="*/ 17 w 10017"/>
              <a:gd name="connsiteY3" fmla="*/ 10000 h 10000"/>
              <a:gd name="connsiteX4" fmla="*/ 0 w 10017"/>
              <a:gd name="connsiteY4" fmla="*/ 3317 h 10000"/>
              <a:gd name="connsiteX0" fmla="*/ 117 w 10001"/>
              <a:gd name="connsiteY0" fmla="*/ 393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17 w 10001"/>
              <a:gd name="connsiteY4" fmla="*/ 3938 h 10000"/>
              <a:gd name="connsiteX0" fmla="*/ 34 w 10001"/>
              <a:gd name="connsiteY0" fmla="*/ 398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34 w 10001"/>
              <a:gd name="connsiteY4" fmla="*/ 3988 h 10000"/>
              <a:gd name="connsiteX0" fmla="*/ 17 w 10001"/>
              <a:gd name="connsiteY0" fmla="*/ 398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7 w 10001"/>
              <a:gd name="connsiteY4" fmla="*/ 3988 h 10000"/>
              <a:gd name="connsiteX0" fmla="*/ 0 w 10034"/>
              <a:gd name="connsiteY0" fmla="*/ 4013 h 10000"/>
              <a:gd name="connsiteX1" fmla="*/ 10034 w 10034"/>
              <a:gd name="connsiteY1" fmla="*/ 0 h 10000"/>
              <a:gd name="connsiteX2" fmla="*/ 10034 w 10034"/>
              <a:gd name="connsiteY2" fmla="*/ 10000 h 10000"/>
              <a:gd name="connsiteX3" fmla="*/ 34 w 10034"/>
              <a:gd name="connsiteY3" fmla="*/ 10000 h 10000"/>
              <a:gd name="connsiteX4" fmla="*/ 0 w 10034"/>
              <a:gd name="connsiteY4" fmla="*/ 4013 h 10000"/>
              <a:gd name="connsiteX0" fmla="*/ 0 w 10034"/>
              <a:gd name="connsiteY0" fmla="*/ 4013 h 10099"/>
              <a:gd name="connsiteX1" fmla="*/ 10034 w 10034"/>
              <a:gd name="connsiteY1" fmla="*/ 0 h 10099"/>
              <a:gd name="connsiteX2" fmla="*/ 10034 w 10034"/>
              <a:gd name="connsiteY2" fmla="*/ 10000 h 10099"/>
              <a:gd name="connsiteX3" fmla="*/ 17 w 10034"/>
              <a:gd name="connsiteY3" fmla="*/ 10099 h 10099"/>
              <a:gd name="connsiteX4" fmla="*/ 0 w 10034"/>
              <a:gd name="connsiteY4" fmla="*/ 4013 h 10099"/>
              <a:gd name="connsiteX0" fmla="*/ 0 w 10034"/>
              <a:gd name="connsiteY0" fmla="*/ 4013 h 10099"/>
              <a:gd name="connsiteX1" fmla="*/ 10034 w 10034"/>
              <a:gd name="connsiteY1" fmla="*/ 0 h 10099"/>
              <a:gd name="connsiteX2" fmla="*/ 10034 w 10034"/>
              <a:gd name="connsiteY2" fmla="*/ 10052 h 10099"/>
              <a:gd name="connsiteX3" fmla="*/ 17 w 10034"/>
              <a:gd name="connsiteY3" fmla="*/ 10099 h 10099"/>
              <a:gd name="connsiteX4" fmla="*/ 0 w 10034"/>
              <a:gd name="connsiteY4" fmla="*/ 4013 h 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" h="10099">
                <a:moveTo>
                  <a:pt x="0" y="4013"/>
                </a:moveTo>
                <a:lnTo>
                  <a:pt x="10034" y="0"/>
                </a:lnTo>
                <a:lnTo>
                  <a:pt x="10034" y="10052"/>
                </a:lnTo>
                <a:lnTo>
                  <a:pt x="17" y="10099"/>
                </a:lnTo>
                <a:cubicBezTo>
                  <a:pt x="11" y="7871"/>
                  <a:pt x="6" y="6241"/>
                  <a:pt x="0" y="40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7537268" y="1954813"/>
            <a:ext cx="2460814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65938" y="1954813"/>
            <a:ext cx="2460814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ous-titre 2"/>
          <p:cNvSpPr txBox="1">
            <a:spLocks/>
          </p:cNvSpPr>
          <p:nvPr/>
        </p:nvSpPr>
        <p:spPr>
          <a:xfrm>
            <a:off x="-650427" y="14398779"/>
            <a:ext cx="10720097" cy="292986"/>
          </a:xfrm>
          <a:prstGeom prst="rect">
            <a:avLst/>
          </a:prstGeom>
        </p:spPr>
        <p:txBody>
          <a:bodyPr vert="horz" lIns="142558" tIns="71279" rIns="142558" bIns="71279" rtlCol="0">
            <a:noAutofit/>
          </a:bodyPr>
          <a:lstStyle>
            <a:lvl1pPr marL="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64008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73" b="1" baseline="30000" dirty="0" err="1">
                <a:solidFill>
                  <a:schemeClr val="accent6"/>
                </a:solidFill>
                <a:latin typeface="Century Gothic"/>
                <a:cs typeface="Century Gothic"/>
              </a:rPr>
              <a:t>Learn</a:t>
            </a:r>
            <a:r>
              <a:rPr lang="fr-FR" sz="2673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more about </a:t>
            </a:r>
            <a:r>
              <a:rPr lang="fr-FR" sz="2673" b="1" i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Triadica sebifera</a:t>
            </a:r>
            <a:r>
              <a:rPr lang="fr-FR" sz="2673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: https://gd.eppo.int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277" y="7217839"/>
            <a:ext cx="1382284" cy="366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0268" rtlCol="0">
            <a:spAutoFit/>
          </a:bodyPr>
          <a:lstStyle/>
          <a:p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1782" b="1" dirty="0" err="1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-897230" y="53113"/>
            <a:ext cx="12446493" cy="4418662"/>
          </a:xfrm>
          <a:prstGeom prst="rect">
            <a:avLst/>
          </a:prstGeom>
          <a:noFill/>
        </p:spPr>
        <p:txBody>
          <a:bodyPr wrap="square" tIns="681518" rtlCol="0">
            <a:noAutofit/>
          </a:bodyPr>
          <a:lstStyle/>
          <a:p>
            <a:pPr algn="ctr"/>
            <a:r>
              <a:rPr lang="fr-FR" sz="9688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entury Gothic"/>
              </a:rPr>
              <a:t>BE AWARE!</a:t>
            </a:r>
          </a:p>
          <a:p>
            <a:pPr algn="ctr"/>
            <a:r>
              <a:rPr lang="fr-FR" sz="5345" b="1" i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Triadica sebifera</a:t>
            </a:r>
          </a:p>
          <a:p>
            <a:pPr algn="ctr">
              <a:lnSpc>
                <a:spcPts val="1893"/>
              </a:lnSpc>
            </a:pP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A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threat</a:t>
            </a:r>
            <a:r>
              <a:rPr lang="fr-FR" sz="3118" b="1" baseline="30000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 to the EPPO </a:t>
            </a:r>
            <a:r>
              <a:rPr lang="fr-FR" sz="3118" b="1" baseline="30000" dirty="0" err="1">
                <a:solidFill>
                  <a:schemeClr val="bg1"/>
                </a:solidFill>
                <a:latin typeface="Century Gothic"/>
                <a:ea typeface="+mj-ea"/>
                <a:cs typeface="Century Gothic"/>
              </a:rPr>
              <a:t>region</a:t>
            </a:r>
            <a:endParaRPr lang="fr-FR" sz="3118" b="1" baseline="30000" dirty="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277" y="7635751"/>
            <a:ext cx="83360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Triadica sebifera </a:t>
            </a:r>
            <a:r>
              <a:rPr lang="en-US" sz="1400" dirty="0"/>
              <a:t>is a deciduous medium sized tree species which is native to Asia.  The species is a major invasive species in the Southern States in the US, and presently, the species is absent from the natural environment in the EPPO region. </a:t>
            </a:r>
            <a:r>
              <a:rPr lang="en-GB" sz="1400" dirty="0">
                <a:ea typeface="Calibri" panose="020F0502020204030204" pitchFamily="34" charset="0"/>
              </a:rPr>
              <a:t>In North America, </a:t>
            </a:r>
            <a:r>
              <a:rPr lang="en-GB" sz="1400" i="1" dirty="0">
                <a:ea typeface="Calibri" panose="020F0502020204030204" pitchFamily="34" charset="0"/>
              </a:rPr>
              <a:t>T. sebifera</a:t>
            </a:r>
            <a:r>
              <a:rPr lang="en-GB" sz="1400" dirty="0">
                <a:ea typeface="Calibri" panose="020F0502020204030204" pitchFamily="34" charset="0"/>
              </a:rPr>
              <a:t> has a wide environmental tolerance and can thrive in many different habitats including forests, wetlands, grasslands, coastal prairie, mesic sites, disturbed sites, low-lying fields, swamp, and scrubby flatlands. </a:t>
            </a:r>
            <a:endParaRPr lang="en-GB" sz="1400" dirty="0"/>
          </a:p>
          <a:p>
            <a:pPr algn="just"/>
            <a:endParaRPr lang="en-GB" sz="1400" i="1" dirty="0"/>
          </a:p>
          <a:p>
            <a:pPr algn="just"/>
            <a:endParaRPr lang="en-GB" sz="1400" i="1" dirty="0"/>
          </a:p>
          <a:p>
            <a:pPr algn="just"/>
            <a:endParaRPr lang="en-GB" sz="1400" i="1" dirty="0">
              <a:ea typeface="Calibri" panose="020F0502020204030204" pitchFamily="34" charset="0"/>
            </a:endParaRPr>
          </a:p>
          <a:p>
            <a:pPr algn="just"/>
            <a:r>
              <a:rPr lang="en-GB" sz="1400" i="1" dirty="0">
                <a:ea typeface="Calibri" panose="020F0502020204030204" pitchFamily="34" charset="0"/>
              </a:rPr>
              <a:t>T. sebifera</a:t>
            </a:r>
            <a:r>
              <a:rPr lang="en-GB" sz="1400" dirty="0">
                <a:ea typeface="Calibri" panose="020F0502020204030204" pitchFamily="34" charset="0"/>
              </a:rPr>
              <a:t> has a long history of deliberate planting within the EPPO region. Seeds can be bought on the internet and shipped nearly anywhere in the EPPO region. 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</a:rPr>
              <a:t>In the USA, </a:t>
            </a:r>
            <a:r>
              <a:rPr lang="en-GB" sz="1400" i="1" dirty="0">
                <a:solidFill>
                  <a:srgbClr val="000000"/>
                </a:solidFill>
                <a:ea typeface="Calibri" panose="020F0502020204030204" pitchFamily="34" charset="0"/>
              </a:rPr>
              <a:t>T. sebifera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</a:rPr>
              <a:t> displaces native plant species and establishes dominant stands and can transform areas of prairie and grassland to woody thickets within ten years. </a:t>
            </a:r>
            <a:r>
              <a:rPr lang="en-GB" sz="1400" i="1" dirty="0">
                <a:ea typeface="Calibri" panose="020F0502020204030204" pitchFamily="34" charset="0"/>
              </a:rPr>
              <a:t>T. sebifera</a:t>
            </a:r>
            <a:r>
              <a:rPr lang="en-GB" sz="1400" dirty="0">
                <a:ea typeface="Calibri" panose="020F0502020204030204" pitchFamily="34" charset="0"/>
              </a:rPr>
              <a:t> can decrease water quality. The species can also displace native species reducing genetic resources.  </a:t>
            </a:r>
            <a:r>
              <a:rPr lang="en-GB" sz="1400" dirty="0">
                <a:solidFill>
                  <a:srgbClr val="000000"/>
                </a:solidFill>
                <a:ea typeface="Calibri" panose="020F0502020204030204" pitchFamily="34" charset="0"/>
              </a:rPr>
              <a:t>When leaf material becomes incorporated into the water body, this has shown to be toxic to amphibians. 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14709662"/>
            <a:ext cx="10691814" cy="412590"/>
          </a:xfrm>
          <a:prstGeom prst="rect">
            <a:avLst/>
          </a:prstGeom>
          <a:noFill/>
        </p:spPr>
        <p:txBody>
          <a:bodyPr wrap="square" bIns="180000" rtlCol="0">
            <a:spAutoFit/>
          </a:bodyPr>
          <a:lstStyle/>
          <a:p>
            <a:pPr algn="ctr"/>
            <a:r>
              <a:rPr lang="en-GB" sz="1200" dirty="0"/>
              <a:t>This poster has been prepared within the LIFE funded project LIFE15 PRE FR 001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475277" y="8914963"/>
            <a:ext cx="2521098" cy="366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0268" rtlCol="0">
            <a:spAutoFit/>
          </a:bodyPr>
          <a:lstStyle/>
          <a:p>
            <a:r>
              <a:rPr lang="en-GB" sz="1782" b="1" dirty="0">
                <a:solidFill>
                  <a:srgbClr val="FFFFFF"/>
                </a:solidFill>
                <a:latin typeface="Century Gothic"/>
                <a:cs typeface="Century Gothic"/>
              </a:rPr>
              <a:t>What's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 the </a:t>
            </a:r>
            <a:r>
              <a:rPr lang="en-GB" sz="1782" b="1" dirty="0">
                <a:solidFill>
                  <a:srgbClr val="FFFFFF"/>
                </a:solidFill>
                <a:latin typeface="Century Gothic"/>
                <a:cs typeface="Century Gothic"/>
              </a:rPr>
              <a:t>problem</a:t>
            </a:r>
            <a:r>
              <a:rPr lang="fr-FR" sz="1782" b="1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</a:p>
        </p:txBody>
      </p:sp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1CD1EF-9A3F-4FE8-91AF-EEDBBDFF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" y="334252"/>
            <a:ext cx="1315022" cy="950786"/>
          </a:xfrm>
          <a:prstGeom prst="rect">
            <a:avLst/>
          </a:prstGeom>
        </p:spPr>
      </p:pic>
      <p:sp>
        <p:nvSpPr>
          <p:cNvPr id="37" name="Triangle isocèle 6">
            <a:extLst>
              <a:ext uri="{FF2B5EF4-FFF2-40B4-BE49-F238E27FC236}">
                <a16:creationId xmlns:a16="http://schemas.microsoft.com/office/drawing/2014/main" id="{A0378BD5-D4BA-4440-B957-F27A96F05E9D}"/>
              </a:ext>
            </a:extLst>
          </p:cNvPr>
          <p:cNvSpPr/>
          <p:nvPr/>
        </p:nvSpPr>
        <p:spPr>
          <a:xfrm rot="16200000" flipH="1">
            <a:off x="4428752" y="11033512"/>
            <a:ext cx="318209" cy="23894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7"/>
          </a:p>
        </p:txBody>
      </p:sp>
      <p:pic>
        <p:nvPicPr>
          <p:cNvPr id="40" name="Image 8">
            <a:extLst>
              <a:ext uri="{FF2B5EF4-FFF2-40B4-BE49-F238E27FC236}">
                <a16:creationId xmlns:a16="http://schemas.microsoft.com/office/drawing/2014/main" id="{8BF88E29-9AEF-4BA5-B83C-F7F5FFD5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222" y="12287971"/>
            <a:ext cx="244405" cy="3190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E26854-AAA6-44BE-822A-FA0F194125E5}"/>
              </a:ext>
            </a:extLst>
          </p:cNvPr>
          <p:cNvSpPr txBox="1"/>
          <p:nvPr/>
        </p:nvSpPr>
        <p:spPr>
          <a:xfrm>
            <a:off x="4785671" y="12273855"/>
            <a:ext cx="162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Seeds of </a:t>
            </a:r>
            <a:r>
              <a:rPr lang="en-GB" sz="1400" i="1" dirty="0"/>
              <a:t>T. sebifera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2C2B1-BEE8-42D3-A2A3-00DFF0469DF8}"/>
              </a:ext>
            </a:extLst>
          </p:cNvPr>
          <p:cNvSpPr txBox="1"/>
          <p:nvPr/>
        </p:nvSpPr>
        <p:spPr>
          <a:xfrm>
            <a:off x="4721744" y="10896629"/>
            <a:ext cx="21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Infestation of </a:t>
            </a:r>
            <a:r>
              <a:rPr lang="en-GB" sz="1400" i="1" dirty="0"/>
              <a:t>T. </a:t>
            </a:r>
            <a:r>
              <a:rPr lang="en-GB" sz="1400" i="1" dirty="0" err="1"/>
              <a:t>sebifera</a:t>
            </a:r>
            <a:r>
              <a:rPr lang="en-GB" sz="1400" i="1" dirty="0"/>
              <a:t> </a:t>
            </a:r>
            <a:br>
              <a:rPr lang="en-GB" sz="1400" i="1" dirty="0"/>
            </a:br>
            <a:r>
              <a:rPr lang="en-GB" sz="1400" dirty="0"/>
              <a:t>in N. America</a:t>
            </a:r>
          </a:p>
        </p:txBody>
      </p:sp>
      <p:grpSp>
        <p:nvGrpSpPr>
          <p:cNvPr id="45" name="Groupe 41">
            <a:extLst>
              <a:ext uri="{FF2B5EF4-FFF2-40B4-BE49-F238E27FC236}">
                <a16:creationId xmlns:a16="http://schemas.microsoft.com/office/drawing/2014/main" id="{28881A52-4347-4375-8204-3A135E53B570}"/>
              </a:ext>
            </a:extLst>
          </p:cNvPr>
          <p:cNvGrpSpPr/>
          <p:nvPr/>
        </p:nvGrpSpPr>
        <p:grpSpPr>
          <a:xfrm>
            <a:off x="665938" y="13422438"/>
            <a:ext cx="1772308" cy="653438"/>
            <a:chOff x="1568956" y="9703316"/>
            <a:chExt cx="1591525" cy="586784"/>
          </a:xfrm>
        </p:grpSpPr>
        <p:grpSp>
          <p:nvGrpSpPr>
            <p:cNvPr id="46" name="Groupe 27">
              <a:extLst>
                <a:ext uri="{FF2B5EF4-FFF2-40B4-BE49-F238E27FC236}">
                  <a16:creationId xmlns:a16="http://schemas.microsoft.com/office/drawing/2014/main" id="{CE5D992C-64B9-4D8E-8B83-97FF3708DBA7}"/>
                </a:ext>
              </a:extLst>
            </p:cNvPr>
            <p:cNvGrpSpPr/>
            <p:nvPr/>
          </p:nvGrpSpPr>
          <p:grpSpPr>
            <a:xfrm>
              <a:off x="1568956" y="9703316"/>
              <a:ext cx="1591525" cy="586784"/>
              <a:chOff x="1568956" y="9703316"/>
              <a:chExt cx="1591525" cy="586784"/>
            </a:xfrm>
          </p:grpSpPr>
          <p:sp>
            <p:nvSpPr>
              <p:cNvPr id="48" name="Ellipse 18">
                <a:extLst>
                  <a:ext uri="{FF2B5EF4-FFF2-40B4-BE49-F238E27FC236}">
                    <a16:creationId xmlns:a16="http://schemas.microsoft.com/office/drawing/2014/main" id="{98BC1C6F-0691-4737-BD0B-CEF29982A232}"/>
                  </a:ext>
                </a:extLst>
              </p:cNvPr>
              <p:cNvSpPr/>
              <p:nvPr/>
            </p:nvSpPr>
            <p:spPr>
              <a:xfrm>
                <a:off x="1568956" y="9794184"/>
                <a:ext cx="495916" cy="4959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207"/>
              </a:p>
            </p:txBody>
          </p:sp>
          <p:sp>
            <p:nvSpPr>
              <p:cNvPr id="49" name="ZoneTexte 19">
                <a:extLst>
                  <a:ext uri="{FF2B5EF4-FFF2-40B4-BE49-F238E27FC236}">
                    <a16:creationId xmlns:a16="http://schemas.microsoft.com/office/drawing/2014/main" id="{6B0B4B73-F1A0-46CF-A5B2-1111929665BA}"/>
                  </a:ext>
                </a:extLst>
              </p:cNvPr>
              <p:cNvSpPr txBox="1"/>
              <p:nvPr/>
            </p:nvSpPr>
            <p:spPr>
              <a:xfrm>
                <a:off x="1898263" y="9703316"/>
                <a:ext cx="1262218" cy="2983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559" b="1" dirty="0">
                    <a:solidFill>
                      <a:srgbClr val="FFFFFF"/>
                    </a:solidFill>
                    <a:latin typeface="Century Gothic"/>
                    <a:cs typeface="Century Gothic"/>
                  </a:rPr>
                  <a:t>Contact us!</a:t>
                </a:r>
              </a:p>
            </p:txBody>
          </p:sp>
        </p:grpSp>
        <p:pic>
          <p:nvPicPr>
            <p:cNvPr id="47" name="Image 40">
              <a:extLst>
                <a:ext uri="{FF2B5EF4-FFF2-40B4-BE49-F238E27FC236}">
                  <a16:creationId xmlns:a16="http://schemas.microsoft.com/office/drawing/2014/main" id="{19FCA007-D3AD-4E1F-8AC0-A94FF8EF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0620" y="9901001"/>
              <a:ext cx="308650" cy="3090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sp>
        <p:nvSpPr>
          <p:cNvPr id="50" name="ZoneTexte 32">
            <a:extLst>
              <a:ext uri="{FF2B5EF4-FFF2-40B4-BE49-F238E27FC236}">
                <a16:creationId xmlns:a16="http://schemas.microsoft.com/office/drawing/2014/main" id="{1494141C-5660-444A-BEDF-EBED0BD8A5BF}"/>
              </a:ext>
            </a:extLst>
          </p:cNvPr>
          <p:cNvSpPr txBox="1"/>
          <p:nvPr/>
        </p:nvSpPr>
        <p:spPr>
          <a:xfrm>
            <a:off x="2604304" y="13390709"/>
            <a:ext cx="5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Your contact details, logos, links, QR codes …</a:t>
            </a:r>
          </a:p>
        </p:txBody>
      </p:sp>
      <p:pic>
        <p:nvPicPr>
          <p:cNvPr id="32" name="Picture 31" descr="https://bugwoodcloud.org/images/768x512/2132025.jpg">
            <a:extLst>
              <a:ext uri="{FF2B5EF4-FFF2-40B4-BE49-F238E27FC236}">
                <a16:creationId xmlns:a16="http://schemas.microsoft.com/office/drawing/2014/main" id="{700550DC-709C-4CE7-A3A0-AB556A9A15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69" y="2454728"/>
            <a:ext cx="5943600" cy="393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C:\Users\rt.EPPO\AppData\Local\Microsoft\Windows\INetCache\Content.Word\2307040.jpg">
            <a:extLst>
              <a:ext uri="{FF2B5EF4-FFF2-40B4-BE49-F238E27FC236}">
                <a16:creationId xmlns:a16="http://schemas.microsoft.com/office/drawing/2014/main" id="{712F87B9-A56B-405F-8B5B-ABF7D2C542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55" y="10707757"/>
            <a:ext cx="3038951" cy="21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9247F34-00B9-4BF1-B3B8-EDD4FE027CCA}"/>
              </a:ext>
            </a:extLst>
          </p:cNvPr>
          <p:cNvSpPr txBox="1"/>
          <p:nvPr/>
        </p:nvSpPr>
        <p:spPr>
          <a:xfrm>
            <a:off x="6681262" y="12882402"/>
            <a:ext cx="314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James H. Miller, USDA Forest Service, Bugwood.org </a:t>
            </a:r>
          </a:p>
          <a:p>
            <a:endParaRPr lang="en-GB" sz="800" dirty="0"/>
          </a:p>
        </p:txBody>
      </p:sp>
      <p:pic>
        <p:nvPicPr>
          <p:cNvPr id="4" name="Picture 3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65C1AD19-13BF-4613-BB71-5522BF1C7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637" y="10599860"/>
            <a:ext cx="2890538" cy="22366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E0B823-72AC-47FC-9699-9CFF5E1173A7}"/>
              </a:ext>
            </a:extLst>
          </p:cNvPr>
          <p:cNvSpPr txBox="1"/>
          <p:nvPr/>
        </p:nvSpPr>
        <p:spPr>
          <a:xfrm>
            <a:off x="1407159" y="12888463"/>
            <a:ext cx="314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</a:t>
            </a:r>
            <a:r>
              <a:rPr lang="en-US" sz="800" dirty="0"/>
              <a:t>Rebekah D. Wallace, University of Georgia, Bugwood.org</a:t>
            </a:r>
            <a:r>
              <a:rPr lang="en-GB" sz="800" dirty="0"/>
              <a:t> </a:t>
            </a:r>
          </a:p>
          <a:p>
            <a:endParaRPr lang="en-GB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0BE8FF-8109-4898-94E4-148C55018262}"/>
              </a:ext>
            </a:extLst>
          </p:cNvPr>
          <p:cNvSpPr txBox="1"/>
          <p:nvPr/>
        </p:nvSpPr>
        <p:spPr>
          <a:xfrm>
            <a:off x="2424074" y="6477495"/>
            <a:ext cx="3144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James H. Miller, USDA Forest Service, Bugwood.org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5D98EE-B13E-423B-B554-01AA55B81E1D}"/>
              </a:ext>
            </a:extLst>
          </p:cNvPr>
          <p:cNvGrpSpPr/>
          <p:nvPr/>
        </p:nvGrpSpPr>
        <p:grpSpPr>
          <a:xfrm>
            <a:off x="8418071" y="13451227"/>
            <a:ext cx="2222454" cy="1580601"/>
            <a:chOff x="8383382" y="267333"/>
            <a:chExt cx="2222454" cy="1580601"/>
          </a:xfrm>
        </p:grpSpPr>
        <p:pic>
          <p:nvPicPr>
            <p:cNvPr id="35" name="Picture 34" descr="Afficher l'image d'origine">
              <a:extLst>
                <a:ext uri="{FF2B5EF4-FFF2-40B4-BE49-F238E27FC236}">
                  <a16:creationId xmlns:a16="http://schemas.microsoft.com/office/drawing/2014/main" id="{041D2D5D-4C65-4976-BA73-0BD9A15BD1BF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382" y="1181754"/>
              <a:ext cx="2222454" cy="66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age 24" descr="logo eppo.jpeg">
              <a:extLst>
                <a:ext uri="{FF2B5EF4-FFF2-40B4-BE49-F238E27FC236}">
                  <a16:creationId xmlns:a16="http://schemas.microsoft.com/office/drawing/2014/main" id="{1DEC1C22-27A3-4D23-850C-B986D0D46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458" y="267333"/>
              <a:ext cx="822236" cy="859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8762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302</Words>
  <Application>Microsoft Office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Thème Office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150</cp:revision>
  <cp:lastPrinted>2018-09-11T16:11:56Z</cp:lastPrinted>
  <dcterms:created xsi:type="dcterms:W3CDTF">2016-07-12T13:11:24Z</dcterms:created>
  <dcterms:modified xsi:type="dcterms:W3CDTF">2018-09-12T15:36:49Z</dcterms:modified>
</cp:coreProperties>
</file>