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6224" autoAdjust="0"/>
  </p:normalViewPr>
  <p:slideViewPr>
    <p:cSldViewPr snapToGrid="0" snapToObjects="1">
      <p:cViewPr varScale="1">
        <p:scale>
          <a:sx n="49" d="100"/>
          <a:sy n="49" d="100"/>
        </p:scale>
        <p:origin x="2466" y="66"/>
      </p:cViewPr>
      <p:guideLst>
        <p:guide orient="horz" pos="4762"/>
        <p:guide pos="3413"/>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12/09/2018</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9325" y="1243013"/>
            <a:ext cx="2371725" cy="3355975"/>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5C638C6-A45D-4101-8B4B-063E15972C26}" type="slidenum">
              <a:rPr lang="fr-FR" smtClean="0"/>
              <a:t>1</a:t>
            </a:fld>
            <a:endParaRPr lang="fr-FR"/>
          </a:p>
        </p:txBody>
      </p:sp>
    </p:spTree>
    <p:extLst>
      <p:ext uri="{BB962C8B-B14F-4D97-AF65-F5344CB8AC3E}">
        <p14:creationId xmlns:p14="http://schemas.microsoft.com/office/powerpoint/2010/main" val="422444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12/09/2018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12/09/2018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12/09/2018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rganigramme : Entrée manuelle 11"/>
          <p:cNvSpPr/>
          <p:nvPr/>
        </p:nvSpPr>
        <p:spPr>
          <a:xfrm flipV="1">
            <a:off x="-28286" y="-56510"/>
            <a:ext cx="10748383" cy="728357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7"/>
              <a:gd name="connsiteY0" fmla="*/ 3317 h 10000"/>
              <a:gd name="connsiteX1" fmla="*/ 10017 w 10017"/>
              <a:gd name="connsiteY1" fmla="*/ 0 h 10000"/>
              <a:gd name="connsiteX2" fmla="*/ 10017 w 10017"/>
              <a:gd name="connsiteY2" fmla="*/ 10000 h 10000"/>
              <a:gd name="connsiteX3" fmla="*/ 17 w 10017"/>
              <a:gd name="connsiteY3" fmla="*/ 10000 h 10000"/>
              <a:gd name="connsiteX4" fmla="*/ 0 w 10017"/>
              <a:gd name="connsiteY4" fmla="*/ 3317 h 10000"/>
              <a:gd name="connsiteX0" fmla="*/ 117 w 10001"/>
              <a:gd name="connsiteY0" fmla="*/ 3938 h 10000"/>
              <a:gd name="connsiteX1" fmla="*/ 10001 w 10001"/>
              <a:gd name="connsiteY1" fmla="*/ 0 h 10000"/>
              <a:gd name="connsiteX2" fmla="*/ 10001 w 10001"/>
              <a:gd name="connsiteY2" fmla="*/ 10000 h 10000"/>
              <a:gd name="connsiteX3" fmla="*/ 1 w 10001"/>
              <a:gd name="connsiteY3" fmla="*/ 10000 h 10000"/>
              <a:gd name="connsiteX4" fmla="*/ 117 w 10001"/>
              <a:gd name="connsiteY4" fmla="*/ 3938 h 10000"/>
              <a:gd name="connsiteX0" fmla="*/ 34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34 w 10001"/>
              <a:gd name="connsiteY4" fmla="*/ 3988 h 10000"/>
              <a:gd name="connsiteX0" fmla="*/ 17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17 w 10001"/>
              <a:gd name="connsiteY4" fmla="*/ 3988 h 10000"/>
              <a:gd name="connsiteX0" fmla="*/ 0 w 10034"/>
              <a:gd name="connsiteY0" fmla="*/ 4013 h 10000"/>
              <a:gd name="connsiteX1" fmla="*/ 10034 w 10034"/>
              <a:gd name="connsiteY1" fmla="*/ 0 h 10000"/>
              <a:gd name="connsiteX2" fmla="*/ 10034 w 10034"/>
              <a:gd name="connsiteY2" fmla="*/ 10000 h 10000"/>
              <a:gd name="connsiteX3" fmla="*/ 34 w 10034"/>
              <a:gd name="connsiteY3" fmla="*/ 10000 h 10000"/>
              <a:gd name="connsiteX4" fmla="*/ 0 w 10034"/>
              <a:gd name="connsiteY4" fmla="*/ 4013 h 10000"/>
              <a:gd name="connsiteX0" fmla="*/ 0 w 10034"/>
              <a:gd name="connsiteY0" fmla="*/ 4013 h 10099"/>
              <a:gd name="connsiteX1" fmla="*/ 10034 w 10034"/>
              <a:gd name="connsiteY1" fmla="*/ 0 h 10099"/>
              <a:gd name="connsiteX2" fmla="*/ 10034 w 10034"/>
              <a:gd name="connsiteY2" fmla="*/ 10000 h 10099"/>
              <a:gd name="connsiteX3" fmla="*/ 17 w 10034"/>
              <a:gd name="connsiteY3" fmla="*/ 10099 h 10099"/>
              <a:gd name="connsiteX4" fmla="*/ 0 w 10034"/>
              <a:gd name="connsiteY4" fmla="*/ 4013 h 10099"/>
              <a:gd name="connsiteX0" fmla="*/ 0 w 10034"/>
              <a:gd name="connsiteY0" fmla="*/ 4013 h 10099"/>
              <a:gd name="connsiteX1" fmla="*/ 10034 w 10034"/>
              <a:gd name="connsiteY1" fmla="*/ 0 h 10099"/>
              <a:gd name="connsiteX2" fmla="*/ 10034 w 10034"/>
              <a:gd name="connsiteY2" fmla="*/ 10052 h 10099"/>
              <a:gd name="connsiteX3" fmla="*/ 17 w 10034"/>
              <a:gd name="connsiteY3" fmla="*/ 10099 h 10099"/>
              <a:gd name="connsiteX4" fmla="*/ 0 w 10034"/>
              <a:gd name="connsiteY4" fmla="*/ 4013 h 1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 h="10099">
                <a:moveTo>
                  <a:pt x="0" y="4013"/>
                </a:moveTo>
                <a:lnTo>
                  <a:pt x="10034" y="0"/>
                </a:lnTo>
                <a:lnTo>
                  <a:pt x="10034" y="10052"/>
                </a:lnTo>
                <a:lnTo>
                  <a:pt x="17" y="10099"/>
                </a:lnTo>
                <a:cubicBezTo>
                  <a:pt x="11" y="7871"/>
                  <a:pt x="6" y="6241"/>
                  <a:pt x="0" y="4013"/>
                </a:cubicBez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dirty="0"/>
          </a:p>
        </p:txBody>
      </p:sp>
      <p:cxnSp>
        <p:nvCxnSpPr>
          <p:cNvPr id="10" name="Connecteur droit 9"/>
          <p:cNvCxnSpPr>
            <a:cxnSpLocks/>
          </p:cNvCxnSpPr>
          <p:nvPr/>
        </p:nvCxnSpPr>
        <p:spPr>
          <a:xfrm>
            <a:off x="7640053" y="1954813"/>
            <a:ext cx="2358029"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a:cxnSpLocks/>
          </p:cNvCxnSpPr>
          <p:nvPr/>
        </p:nvCxnSpPr>
        <p:spPr>
          <a:xfrm>
            <a:off x="665938" y="1954813"/>
            <a:ext cx="2329925"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7" name="Sous-titre 2"/>
          <p:cNvSpPr txBox="1">
            <a:spLocks/>
          </p:cNvSpPr>
          <p:nvPr/>
        </p:nvSpPr>
        <p:spPr>
          <a:xfrm>
            <a:off x="-688817" y="14342840"/>
            <a:ext cx="10720097" cy="292986"/>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chemeClr val="accent6"/>
                </a:solidFill>
                <a:latin typeface="Century Gothic"/>
                <a:cs typeface="Century Gothic"/>
              </a:rPr>
              <a:t>Learn</a:t>
            </a:r>
            <a:r>
              <a:rPr lang="fr-FR" sz="2673" b="1" baseline="30000" dirty="0">
                <a:solidFill>
                  <a:schemeClr val="accent6"/>
                </a:solidFill>
                <a:latin typeface="Century Gothic"/>
                <a:cs typeface="Century Gothic"/>
              </a:rPr>
              <a:t> more about </a:t>
            </a:r>
            <a:r>
              <a:rPr lang="fr-FR" sz="2673" b="1" i="1" baseline="30000" dirty="0">
                <a:solidFill>
                  <a:schemeClr val="accent6"/>
                </a:solidFill>
                <a:latin typeface="Century Gothic"/>
                <a:cs typeface="Century Gothic"/>
              </a:rPr>
              <a:t>Lespedeza cuneata</a:t>
            </a:r>
            <a:r>
              <a:rPr lang="fr-FR" sz="2673" b="1" baseline="30000" dirty="0">
                <a:solidFill>
                  <a:schemeClr val="accent6"/>
                </a:solidFill>
                <a:latin typeface="Century Gothic"/>
                <a:cs typeface="Century Gothic"/>
              </a:rPr>
              <a:t>: https://gd.eppo.int </a:t>
            </a:r>
          </a:p>
        </p:txBody>
      </p:sp>
      <p:sp>
        <p:nvSpPr>
          <p:cNvPr id="8" name="ZoneTexte 7"/>
          <p:cNvSpPr txBox="1"/>
          <p:nvPr/>
        </p:nvSpPr>
        <p:spPr>
          <a:xfrm>
            <a:off x="1475277" y="7217839"/>
            <a:ext cx="1382284"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 name="ZoneTexte 2"/>
          <p:cNvSpPr txBox="1"/>
          <p:nvPr/>
        </p:nvSpPr>
        <p:spPr>
          <a:xfrm>
            <a:off x="1475277" y="7635751"/>
            <a:ext cx="8336029" cy="3323987"/>
          </a:xfrm>
          <a:prstGeom prst="rect">
            <a:avLst/>
          </a:prstGeom>
          <a:noFill/>
        </p:spPr>
        <p:txBody>
          <a:bodyPr wrap="square" rtlCol="0">
            <a:spAutoFit/>
          </a:bodyPr>
          <a:lstStyle/>
          <a:p>
            <a:pPr algn="just">
              <a:tabLst>
                <a:tab pos="2204720" algn="l"/>
              </a:tabLst>
            </a:pPr>
            <a:r>
              <a:rPr lang="en-US" sz="1400" i="1" dirty="0"/>
              <a:t>Lespedeza cuneata </a:t>
            </a:r>
            <a:r>
              <a:rPr lang="en-GB" sz="1400" dirty="0">
                <a:cs typeface="Times New Roman" panose="02020603050405020304" pitchFamily="18" charset="0"/>
              </a:rPr>
              <a:t>is an </a:t>
            </a:r>
            <a:r>
              <a:rPr lang="en-GB" sz="1400" i="1" dirty="0">
                <a:cs typeface="Times New Roman" panose="02020603050405020304" pitchFamily="18" charset="0"/>
              </a:rPr>
              <a:t>e</a:t>
            </a:r>
            <a:r>
              <a:rPr lang="en-GB" sz="1400" dirty="0">
                <a:ea typeface="Calibri" panose="020F0502020204030204" pitchFamily="34" charset="0"/>
                <a:cs typeface="Times New Roman" panose="02020603050405020304" pitchFamily="18" charset="0"/>
              </a:rPr>
              <a:t>rect or sub-erect perennial herbaceous legume</a:t>
            </a:r>
            <a:r>
              <a:rPr lang="en-GB" sz="1200" dirty="0">
                <a:ea typeface="Calibri" panose="020F0502020204030204" pitchFamily="34" charset="0"/>
                <a:cs typeface="Times New Roman" panose="02020603050405020304" pitchFamily="18" charset="0"/>
              </a:rPr>
              <a:t> </a:t>
            </a:r>
            <a:r>
              <a:rPr lang="en-US" sz="1400" dirty="0"/>
              <a:t>native to Asia.  The species is currently absent from the natural environment in the EPPO region. Throughout its invasive range, the species invades habitats such as g</a:t>
            </a:r>
            <a:r>
              <a:rPr lang="en-GB" sz="1400" dirty="0" err="1">
                <a:ea typeface="Calibri" panose="020F0502020204030204" pitchFamily="34" charset="0"/>
              </a:rPr>
              <a:t>rassland</a:t>
            </a:r>
            <a:r>
              <a:rPr lang="en-GB" sz="1400" dirty="0">
                <a:ea typeface="Calibri" panose="020F0502020204030204" pitchFamily="34" charset="0"/>
              </a:rPr>
              <a:t>, woodland, forests, edges of wetlands, pastures, and disturbed sites. The species may be grown on a small scale and is available from horticultural suppliers in the EPPO region. The species is also utilised as a forage species outside of the EPPO region and could be imported into the region for this purpose in the search for new protein plants in the future. </a:t>
            </a:r>
            <a:endParaRPr lang="en-GB" sz="1400" dirty="0"/>
          </a:p>
          <a:p>
            <a:pPr algn="just"/>
            <a:endParaRPr lang="en-GB" sz="1400" i="1" dirty="0"/>
          </a:p>
          <a:p>
            <a:pPr algn="just"/>
            <a:endParaRPr lang="en-GB" sz="1400" i="1" dirty="0"/>
          </a:p>
          <a:p>
            <a:pPr algn="just"/>
            <a:endParaRPr lang="en-US" sz="1400" i="1" dirty="0">
              <a:ea typeface="Calibri" panose="020F0502020204030204" pitchFamily="34" charset="0"/>
            </a:endParaRPr>
          </a:p>
          <a:p>
            <a:pPr algn="just"/>
            <a:r>
              <a:rPr lang="en-US" sz="1400" i="1" dirty="0">
                <a:ea typeface="Calibri" panose="020F0502020204030204" pitchFamily="34" charset="0"/>
              </a:rPr>
              <a:t>Lespedeza cuneata</a:t>
            </a:r>
            <a:r>
              <a:rPr lang="en-US" sz="1400" dirty="0">
                <a:ea typeface="Calibri" panose="020F0502020204030204" pitchFamily="34" charset="0"/>
              </a:rPr>
              <a:t> can thrive under a variety of conditions, crowding out native species in natural areas. The species forms dense stands in areas where it invades, reducing light availability and potentially increasing competition for soil water. Invasions into oak savannas in southeastern Kansas (US) have reduced native plant species richness and reduced the abundance of invertebrate species. </a:t>
            </a:r>
            <a:r>
              <a:rPr lang="en-GB" sz="1400" i="1" spc="10" dirty="0">
                <a:ea typeface="Calibri" panose="020F0502020204030204" pitchFamily="34" charset="0"/>
              </a:rPr>
              <a:t>L. cuneata</a:t>
            </a:r>
            <a:r>
              <a:rPr lang="en-GB" sz="1400" spc="10" dirty="0">
                <a:ea typeface="Calibri" panose="020F0502020204030204" pitchFamily="34" charset="0"/>
              </a:rPr>
              <a:t> may also have impacts on native plant communities through allelopathic effects. Allelopathic chemicals have been found to reduce native grass species’ performance by up to 60%. </a:t>
            </a:r>
            <a:endParaRPr lang="en-GB" sz="1400" dirty="0"/>
          </a:p>
        </p:txBody>
      </p:sp>
      <p:sp>
        <p:nvSpPr>
          <p:cNvPr id="24" name="ZoneTexte 23"/>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within the LIFE funded project LIFE15 PRE FR 001 </a:t>
            </a:r>
          </a:p>
        </p:txBody>
      </p:sp>
      <p:sp>
        <p:nvSpPr>
          <p:cNvPr id="36" name="ZoneTexte 35"/>
          <p:cNvSpPr txBox="1"/>
          <p:nvPr/>
        </p:nvSpPr>
        <p:spPr>
          <a:xfrm>
            <a:off x="1476153" y="9129335"/>
            <a:ext cx="2521098"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en-GB" sz="1782" b="1" dirty="0">
                <a:solidFill>
                  <a:srgbClr val="FFFFFF"/>
                </a:solidFill>
                <a:latin typeface="Century Gothic"/>
                <a:cs typeface="Century Gothic"/>
              </a:rPr>
              <a:t>What's</a:t>
            </a:r>
            <a:r>
              <a:rPr lang="fr-FR" sz="1782" b="1" dirty="0">
                <a:solidFill>
                  <a:srgbClr val="FFFFFF"/>
                </a:solidFill>
                <a:latin typeface="Century Gothic"/>
                <a:cs typeface="Century Gothic"/>
              </a:rPr>
              <a:t> the </a:t>
            </a:r>
            <a:r>
              <a:rPr lang="en-GB" sz="1782" b="1" dirty="0">
                <a:solidFill>
                  <a:srgbClr val="FFFFFF"/>
                </a:solidFill>
                <a:latin typeface="Century Gothic"/>
                <a:cs typeface="Century Gothic"/>
              </a:rPr>
              <a:t>problem</a:t>
            </a:r>
            <a:r>
              <a:rPr lang="fr-FR" sz="1782" b="1" dirty="0">
                <a:solidFill>
                  <a:srgbClr val="FFFFFF"/>
                </a:solidFill>
                <a:latin typeface="Century Gothic"/>
                <a:cs typeface="Century Gothic"/>
              </a:rPr>
              <a:t>?</a:t>
            </a:r>
          </a:p>
        </p:txBody>
      </p:sp>
      <p:pic>
        <p:nvPicPr>
          <p:cNvPr id="15" name="Picture 14" descr="A close up of a sign&#10;&#10;Description generated with very high confidence">
            <a:extLst>
              <a:ext uri="{FF2B5EF4-FFF2-40B4-BE49-F238E27FC236}">
                <a16:creationId xmlns:a16="http://schemas.microsoft.com/office/drawing/2014/main" id="{C91CD1EF-9A3F-4FE8-91AF-EEDBBDFFBCF1}"/>
              </a:ext>
            </a:extLst>
          </p:cNvPr>
          <p:cNvPicPr>
            <a:picLocks noChangeAspect="1"/>
          </p:cNvPicPr>
          <p:nvPr/>
        </p:nvPicPr>
        <p:blipFill>
          <a:blip r:embed="rId3"/>
          <a:stretch>
            <a:fillRect/>
          </a:stretch>
        </p:blipFill>
        <p:spPr>
          <a:xfrm>
            <a:off x="160256" y="334252"/>
            <a:ext cx="1315022" cy="950786"/>
          </a:xfrm>
          <a:prstGeom prst="rect">
            <a:avLst/>
          </a:prstGeom>
        </p:spPr>
      </p:pic>
      <p:sp>
        <p:nvSpPr>
          <p:cNvPr id="37" name="Triangle isocèle 6">
            <a:extLst>
              <a:ext uri="{FF2B5EF4-FFF2-40B4-BE49-F238E27FC236}">
                <a16:creationId xmlns:a16="http://schemas.microsoft.com/office/drawing/2014/main" id="{A0378BD5-D4BA-4440-B957-F27A96F05E9D}"/>
              </a:ext>
            </a:extLst>
          </p:cNvPr>
          <p:cNvSpPr/>
          <p:nvPr/>
        </p:nvSpPr>
        <p:spPr>
          <a:xfrm rot="16200000" flipH="1">
            <a:off x="4428752" y="11238056"/>
            <a:ext cx="318209" cy="238942"/>
          </a:xfrm>
          <a:prstGeom prst="triangle">
            <a:avLst/>
          </a:prstGeom>
          <a:solidFill>
            <a:schemeClr val="accent6"/>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pic>
        <p:nvPicPr>
          <p:cNvPr id="40" name="Image 8">
            <a:extLst>
              <a:ext uri="{FF2B5EF4-FFF2-40B4-BE49-F238E27FC236}">
                <a16:creationId xmlns:a16="http://schemas.microsoft.com/office/drawing/2014/main" id="{8BF88E29-9AEF-4BA5-B83C-F7F5FFD557AD}"/>
              </a:ext>
            </a:extLst>
          </p:cNvPr>
          <p:cNvPicPr>
            <a:picLocks noChangeAspect="1"/>
          </p:cNvPicPr>
          <p:nvPr/>
        </p:nvPicPr>
        <p:blipFill>
          <a:blip r:embed="rId4"/>
          <a:stretch>
            <a:fillRect/>
          </a:stretch>
        </p:blipFill>
        <p:spPr>
          <a:xfrm>
            <a:off x="6720051" y="12492515"/>
            <a:ext cx="244405" cy="319085"/>
          </a:xfrm>
          <a:prstGeom prst="rect">
            <a:avLst/>
          </a:prstGeom>
        </p:spPr>
      </p:pic>
      <p:sp>
        <p:nvSpPr>
          <p:cNvPr id="17" name="TextBox 16">
            <a:extLst>
              <a:ext uri="{FF2B5EF4-FFF2-40B4-BE49-F238E27FC236}">
                <a16:creationId xmlns:a16="http://schemas.microsoft.com/office/drawing/2014/main" id="{CAE26854-AAA6-44BE-822A-FA0F194125E5}"/>
              </a:ext>
            </a:extLst>
          </p:cNvPr>
          <p:cNvSpPr txBox="1"/>
          <p:nvPr/>
        </p:nvSpPr>
        <p:spPr>
          <a:xfrm>
            <a:off x="5257813" y="12502463"/>
            <a:ext cx="1479976" cy="307777"/>
          </a:xfrm>
          <a:prstGeom prst="rect">
            <a:avLst/>
          </a:prstGeom>
          <a:noFill/>
        </p:spPr>
        <p:txBody>
          <a:bodyPr wrap="square" rtlCol="0">
            <a:spAutoFit/>
          </a:bodyPr>
          <a:lstStyle/>
          <a:p>
            <a:pPr algn="r"/>
            <a:r>
              <a:rPr lang="en-GB" sz="1400" dirty="0"/>
              <a:t>Close up of leaves</a:t>
            </a:r>
          </a:p>
        </p:txBody>
      </p:sp>
      <p:sp>
        <p:nvSpPr>
          <p:cNvPr id="44" name="TextBox 43">
            <a:extLst>
              <a:ext uri="{FF2B5EF4-FFF2-40B4-BE49-F238E27FC236}">
                <a16:creationId xmlns:a16="http://schemas.microsoft.com/office/drawing/2014/main" id="{9AB2C2B1-BEE8-42D3-A2A3-00DFF0469DF8}"/>
              </a:ext>
            </a:extLst>
          </p:cNvPr>
          <p:cNvSpPr txBox="1"/>
          <p:nvPr/>
        </p:nvSpPr>
        <p:spPr>
          <a:xfrm>
            <a:off x="4721744" y="11101173"/>
            <a:ext cx="2353327" cy="523220"/>
          </a:xfrm>
          <a:prstGeom prst="rect">
            <a:avLst/>
          </a:prstGeom>
          <a:noFill/>
        </p:spPr>
        <p:txBody>
          <a:bodyPr wrap="square" rtlCol="0">
            <a:spAutoFit/>
          </a:bodyPr>
          <a:lstStyle/>
          <a:p>
            <a:r>
              <a:rPr lang="en-GB" sz="1400" i="1" dirty="0"/>
              <a:t>L. cuneata </a:t>
            </a:r>
            <a:r>
              <a:rPr lang="en-GB" sz="1400" dirty="0"/>
              <a:t>encroaching into grassland in N. America</a:t>
            </a:r>
          </a:p>
        </p:txBody>
      </p:sp>
      <p:grpSp>
        <p:nvGrpSpPr>
          <p:cNvPr id="45" name="Groupe 41">
            <a:extLst>
              <a:ext uri="{FF2B5EF4-FFF2-40B4-BE49-F238E27FC236}">
                <a16:creationId xmlns:a16="http://schemas.microsoft.com/office/drawing/2014/main" id="{28881A52-4347-4375-8204-3A135E53B570}"/>
              </a:ext>
            </a:extLst>
          </p:cNvPr>
          <p:cNvGrpSpPr/>
          <p:nvPr/>
        </p:nvGrpSpPr>
        <p:grpSpPr>
          <a:xfrm>
            <a:off x="665938" y="13398377"/>
            <a:ext cx="1772308" cy="653438"/>
            <a:chOff x="1568956" y="9703316"/>
            <a:chExt cx="1591525" cy="586784"/>
          </a:xfrm>
        </p:grpSpPr>
        <p:grpSp>
          <p:nvGrpSpPr>
            <p:cNvPr id="46" name="Groupe 27">
              <a:extLst>
                <a:ext uri="{FF2B5EF4-FFF2-40B4-BE49-F238E27FC236}">
                  <a16:creationId xmlns:a16="http://schemas.microsoft.com/office/drawing/2014/main" id="{CE5D992C-64B9-4D8E-8B83-97FF3708DBA7}"/>
                </a:ext>
              </a:extLst>
            </p:cNvPr>
            <p:cNvGrpSpPr/>
            <p:nvPr/>
          </p:nvGrpSpPr>
          <p:grpSpPr>
            <a:xfrm>
              <a:off x="1568956" y="9703316"/>
              <a:ext cx="1591525" cy="586784"/>
              <a:chOff x="1568956" y="9703316"/>
              <a:chExt cx="1591525" cy="586784"/>
            </a:xfrm>
          </p:grpSpPr>
          <p:sp>
            <p:nvSpPr>
              <p:cNvPr id="48" name="Ellipse 18">
                <a:extLst>
                  <a:ext uri="{FF2B5EF4-FFF2-40B4-BE49-F238E27FC236}">
                    <a16:creationId xmlns:a16="http://schemas.microsoft.com/office/drawing/2014/main" id="{98BC1C6F-0691-4737-BD0B-CEF29982A232}"/>
                  </a:ext>
                </a:extLst>
              </p:cNvPr>
              <p:cNvSpPr/>
              <p:nvPr/>
            </p:nvSpPr>
            <p:spPr>
              <a:xfrm>
                <a:off x="1568956" y="9794184"/>
                <a:ext cx="495916" cy="49591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3207"/>
              </a:p>
            </p:txBody>
          </p:sp>
          <p:sp>
            <p:nvSpPr>
              <p:cNvPr id="49" name="ZoneTexte 19">
                <a:extLst>
                  <a:ext uri="{FF2B5EF4-FFF2-40B4-BE49-F238E27FC236}">
                    <a16:creationId xmlns:a16="http://schemas.microsoft.com/office/drawing/2014/main" id="{6B0B4B73-F1A0-46CF-A5B2-1111929665BA}"/>
                  </a:ext>
                </a:extLst>
              </p:cNvPr>
              <p:cNvSpPr txBox="1"/>
              <p:nvPr/>
            </p:nvSpPr>
            <p:spPr>
              <a:xfrm>
                <a:off x="1898263" y="9703316"/>
                <a:ext cx="1262218" cy="298377"/>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fr-FR" sz="1559" b="1" dirty="0">
                    <a:solidFill>
                      <a:srgbClr val="FFFFFF"/>
                    </a:solidFill>
                    <a:latin typeface="Century Gothic"/>
                    <a:cs typeface="Century Gothic"/>
                  </a:rPr>
                  <a:t>Contact us!</a:t>
                </a:r>
              </a:p>
            </p:txBody>
          </p:sp>
        </p:grpSp>
        <p:pic>
          <p:nvPicPr>
            <p:cNvPr id="47" name="Image 40">
              <a:extLst>
                <a:ext uri="{FF2B5EF4-FFF2-40B4-BE49-F238E27FC236}">
                  <a16:creationId xmlns:a16="http://schemas.microsoft.com/office/drawing/2014/main" id="{19FCA007-D3AD-4E1F-8AC0-A94FF8EFBCAF}"/>
                </a:ext>
              </a:extLst>
            </p:cNvPr>
            <p:cNvPicPr>
              <a:picLocks noChangeAspect="1"/>
            </p:cNvPicPr>
            <p:nvPr/>
          </p:nvPicPr>
          <p:blipFill>
            <a:blip r:embed="rId5"/>
            <a:stretch>
              <a:fillRect/>
            </a:stretch>
          </p:blipFill>
          <p:spPr>
            <a:xfrm>
              <a:off x="1660620" y="9901001"/>
              <a:ext cx="308650" cy="30904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pic>
      </p:grpSp>
      <p:sp>
        <p:nvSpPr>
          <p:cNvPr id="50" name="ZoneTexte 32">
            <a:extLst>
              <a:ext uri="{FF2B5EF4-FFF2-40B4-BE49-F238E27FC236}">
                <a16:creationId xmlns:a16="http://schemas.microsoft.com/office/drawing/2014/main" id="{1494141C-5660-444A-BEDF-EBED0BD8A5BF}"/>
              </a:ext>
            </a:extLst>
          </p:cNvPr>
          <p:cNvSpPr txBox="1"/>
          <p:nvPr/>
        </p:nvSpPr>
        <p:spPr>
          <a:xfrm>
            <a:off x="2604304" y="13366648"/>
            <a:ext cx="5483201" cy="400110"/>
          </a:xfrm>
          <a:prstGeom prst="rect">
            <a:avLst/>
          </a:prstGeom>
          <a:noFill/>
        </p:spPr>
        <p:txBody>
          <a:bodyPr wrap="square" rtlCol="0">
            <a:spAutoFit/>
          </a:bodyPr>
          <a:lstStyle/>
          <a:p>
            <a:r>
              <a:rPr lang="en-GB" sz="2000" dirty="0"/>
              <a:t>Your contact details, logos, links, QR codes …</a:t>
            </a:r>
          </a:p>
        </p:txBody>
      </p:sp>
      <p:pic>
        <p:nvPicPr>
          <p:cNvPr id="31" name="Picture 30" descr="https://bugwoodcloud.org/images/768x512/5453296.jpg">
            <a:extLst>
              <a:ext uri="{FF2B5EF4-FFF2-40B4-BE49-F238E27FC236}">
                <a16:creationId xmlns:a16="http://schemas.microsoft.com/office/drawing/2014/main" id="{7281D473-9C5D-484E-8DDA-058437C6EAF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376009" y="2405962"/>
            <a:ext cx="5939790" cy="4454525"/>
          </a:xfrm>
          <a:prstGeom prst="rect">
            <a:avLst/>
          </a:prstGeom>
          <a:noFill/>
          <a:ln>
            <a:noFill/>
          </a:ln>
        </p:spPr>
      </p:pic>
      <p:pic>
        <p:nvPicPr>
          <p:cNvPr id="32" name="Picture 31" descr="https://bugwoodcloud.org/images/768x512/5453269.jpg">
            <a:extLst>
              <a:ext uri="{FF2B5EF4-FFF2-40B4-BE49-F238E27FC236}">
                <a16:creationId xmlns:a16="http://schemas.microsoft.com/office/drawing/2014/main" id="{3ACEEE00-F705-4AEB-98A6-52776AF7D3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572409" y="10875294"/>
            <a:ext cx="2810351" cy="1980374"/>
          </a:xfrm>
          <a:prstGeom prst="rect">
            <a:avLst/>
          </a:prstGeom>
          <a:noFill/>
          <a:ln>
            <a:noFill/>
          </a:ln>
        </p:spPr>
      </p:pic>
      <p:sp>
        <p:nvSpPr>
          <p:cNvPr id="28" name="TextBox 27">
            <a:extLst>
              <a:ext uri="{FF2B5EF4-FFF2-40B4-BE49-F238E27FC236}">
                <a16:creationId xmlns:a16="http://schemas.microsoft.com/office/drawing/2014/main" id="{BF1002A8-9BB7-4C1D-9C73-36F93274D27E}"/>
              </a:ext>
            </a:extLst>
          </p:cNvPr>
          <p:cNvSpPr txBox="1"/>
          <p:nvPr/>
        </p:nvSpPr>
        <p:spPr>
          <a:xfrm>
            <a:off x="1503415" y="12876927"/>
            <a:ext cx="3144601" cy="338554"/>
          </a:xfrm>
          <a:prstGeom prst="rect">
            <a:avLst/>
          </a:prstGeom>
          <a:noFill/>
        </p:spPr>
        <p:txBody>
          <a:bodyPr wrap="square" rtlCol="0">
            <a:spAutoFit/>
          </a:bodyPr>
          <a:lstStyle/>
          <a:p>
            <a:r>
              <a:rPr lang="en-GB" sz="800" dirty="0"/>
              <a:t>Image: </a:t>
            </a:r>
            <a:r>
              <a:rPr lang="en-US" sz="800" dirty="0"/>
              <a:t>Leslie J. </a:t>
            </a:r>
            <a:r>
              <a:rPr lang="en-US" sz="800" dirty="0" err="1"/>
              <a:t>Mehrhoff</a:t>
            </a:r>
            <a:r>
              <a:rPr lang="en-US" sz="800" dirty="0"/>
              <a:t>, University of Connecticut, Bugwood.org</a:t>
            </a:r>
            <a:r>
              <a:rPr lang="en-GB" sz="800" dirty="0"/>
              <a:t> </a:t>
            </a:r>
          </a:p>
          <a:p>
            <a:endParaRPr lang="en-GB" sz="800" dirty="0"/>
          </a:p>
        </p:txBody>
      </p:sp>
      <p:sp>
        <p:nvSpPr>
          <p:cNvPr id="29" name="TextBox 28">
            <a:extLst>
              <a:ext uri="{FF2B5EF4-FFF2-40B4-BE49-F238E27FC236}">
                <a16:creationId xmlns:a16="http://schemas.microsoft.com/office/drawing/2014/main" id="{15B950DB-B142-4E80-B335-CBEDC60DA19B}"/>
              </a:ext>
            </a:extLst>
          </p:cNvPr>
          <p:cNvSpPr txBox="1"/>
          <p:nvPr/>
        </p:nvSpPr>
        <p:spPr>
          <a:xfrm>
            <a:off x="2297108" y="6897907"/>
            <a:ext cx="3144601" cy="338554"/>
          </a:xfrm>
          <a:prstGeom prst="rect">
            <a:avLst/>
          </a:prstGeom>
          <a:noFill/>
        </p:spPr>
        <p:txBody>
          <a:bodyPr wrap="square" rtlCol="0">
            <a:spAutoFit/>
          </a:bodyPr>
          <a:lstStyle/>
          <a:p>
            <a:r>
              <a:rPr lang="en-GB" sz="800" dirty="0"/>
              <a:t>Image: </a:t>
            </a:r>
            <a:r>
              <a:rPr lang="en-US" sz="800" dirty="0"/>
              <a:t>Leslie J. </a:t>
            </a:r>
            <a:r>
              <a:rPr lang="en-US" sz="800" dirty="0" err="1"/>
              <a:t>Mehrhoff</a:t>
            </a:r>
            <a:r>
              <a:rPr lang="en-US" sz="800" dirty="0"/>
              <a:t>, University of Connecticut, Bugwood.org </a:t>
            </a:r>
            <a:r>
              <a:rPr lang="en-GB" sz="800" dirty="0"/>
              <a:t> </a:t>
            </a:r>
          </a:p>
          <a:p>
            <a:endParaRPr lang="en-GB" sz="800" dirty="0"/>
          </a:p>
        </p:txBody>
      </p:sp>
      <p:pic>
        <p:nvPicPr>
          <p:cNvPr id="4" name="Picture 3" descr="A close up of a green plant&#10;&#10;Description generated with very high confidence">
            <a:extLst>
              <a:ext uri="{FF2B5EF4-FFF2-40B4-BE49-F238E27FC236}">
                <a16:creationId xmlns:a16="http://schemas.microsoft.com/office/drawing/2014/main" id="{9B7B22DA-4262-4B97-994D-69E705B4B68C}"/>
              </a:ext>
            </a:extLst>
          </p:cNvPr>
          <p:cNvPicPr>
            <a:picLocks noChangeAspect="1"/>
          </p:cNvPicPr>
          <p:nvPr/>
        </p:nvPicPr>
        <p:blipFill>
          <a:blip r:embed="rId8"/>
          <a:stretch>
            <a:fillRect/>
          </a:stretch>
        </p:blipFill>
        <p:spPr>
          <a:xfrm>
            <a:off x="7049253" y="10846196"/>
            <a:ext cx="2640000" cy="1980000"/>
          </a:xfrm>
          <a:prstGeom prst="rect">
            <a:avLst/>
          </a:prstGeom>
        </p:spPr>
      </p:pic>
      <p:sp>
        <p:nvSpPr>
          <p:cNvPr id="34" name="TextBox 33">
            <a:extLst>
              <a:ext uri="{FF2B5EF4-FFF2-40B4-BE49-F238E27FC236}">
                <a16:creationId xmlns:a16="http://schemas.microsoft.com/office/drawing/2014/main" id="{67DAFA61-000E-45CA-BD9D-7AFC33014D03}"/>
              </a:ext>
            </a:extLst>
          </p:cNvPr>
          <p:cNvSpPr txBox="1"/>
          <p:nvPr/>
        </p:nvSpPr>
        <p:spPr>
          <a:xfrm>
            <a:off x="6936010" y="12853062"/>
            <a:ext cx="3144601" cy="215444"/>
          </a:xfrm>
          <a:prstGeom prst="rect">
            <a:avLst/>
          </a:prstGeom>
          <a:noFill/>
        </p:spPr>
        <p:txBody>
          <a:bodyPr wrap="square" rtlCol="0">
            <a:spAutoFit/>
          </a:bodyPr>
          <a:lstStyle/>
          <a:p>
            <a:r>
              <a:rPr lang="en-GB" sz="800" dirty="0"/>
              <a:t>Image: </a:t>
            </a:r>
            <a:r>
              <a:rPr lang="en-US" sz="800" dirty="0"/>
              <a:t>Leslie J. </a:t>
            </a:r>
            <a:r>
              <a:rPr lang="en-US" sz="800" dirty="0" err="1"/>
              <a:t>Mehrhoff</a:t>
            </a:r>
            <a:r>
              <a:rPr lang="en-US" sz="800" dirty="0"/>
              <a:t>, University of Connecticut, Bugwood.org</a:t>
            </a:r>
            <a:r>
              <a:rPr lang="en-GB" sz="800" dirty="0"/>
              <a:t> </a:t>
            </a:r>
          </a:p>
        </p:txBody>
      </p:sp>
      <p:grpSp>
        <p:nvGrpSpPr>
          <p:cNvPr id="33" name="Group 32">
            <a:extLst>
              <a:ext uri="{FF2B5EF4-FFF2-40B4-BE49-F238E27FC236}">
                <a16:creationId xmlns:a16="http://schemas.microsoft.com/office/drawing/2014/main" id="{67AE61AB-DECD-4121-ACF0-476A39DCF27B}"/>
              </a:ext>
            </a:extLst>
          </p:cNvPr>
          <p:cNvGrpSpPr/>
          <p:nvPr/>
        </p:nvGrpSpPr>
        <p:grpSpPr>
          <a:xfrm>
            <a:off x="8418071" y="13451227"/>
            <a:ext cx="2222454" cy="1580601"/>
            <a:chOff x="8383382" y="267333"/>
            <a:chExt cx="2222454" cy="1580601"/>
          </a:xfrm>
        </p:grpSpPr>
        <p:pic>
          <p:nvPicPr>
            <p:cNvPr id="35" name="Picture 34" descr="Afficher l'image d'origine">
              <a:extLst>
                <a:ext uri="{FF2B5EF4-FFF2-40B4-BE49-F238E27FC236}">
                  <a16:creationId xmlns:a16="http://schemas.microsoft.com/office/drawing/2014/main" id="{8D53DB13-66EC-4553-A677-E3A78A5357A6}"/>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8383382" y="1181754"/>
              <a:ext cx="2222454" cy="666180"/>
            </a:xfrm>
            <a:prstGeom prst="rect">
              <a:avLst/>
            </a:prstGeom>
            <a:noFill/>
            <a:ln>
              <a:noFill/>
            </a:ln>
          </p:spPr>
        </p:pic>
        <p:pic>
          <p:nvPicPr>
            <p:cNvPr id="39" name="Image 24" descr="logo eppo.jpeg">
              <a:extLst>
                <a:ext uri="{FF2B5EF4-FFF2-40B4-BE49-F238E27FC236}">
                  <a16:creationId xmlns:a16="http://schemas.microsoft.com/office/drawing/2014/main" id="{BA48212C-FAE8-423A-99D5-B8AEE533216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6458" y="267333"/>
              <a:ext cx="822236" cy="859610"/>
            </a:xfrm>
            <a:prstGeom prst="rect">
              <a:avLst/>
            </a:prstGeom>
          </p:spPr>
        </p:pic>
      </p:grpSp>
      <p:sp>
        <p:nvSpPr>
          <p:cNvPr id="38" name="ZoneTexte 37"/>
          <p:cNvSpPr txBox="1"/>
          <p:nvPr/>
        </p:nvSpPr>
        <p:spPr>
          <a:xfrm>
            <a:off x="-897230" y="53113"/>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BE AWARE!</a:t>
            </a:r>
          </a:p>
          <a:p>
            <a:pPr algn="ctr"/>
            <a:r>
              <a:rPr lang="fr-FR" sz="5345" b="1" i="1" baseline="30000" dirty="0">
                <a:solidFill>
                  <a:schemeClr val="bg1"/>
                </a:solidFill>
                <a:latin typeface="Century Gothic"/>
                <a:ea typeface="+mj-ea"/>
                <a:cs typeface="Century Gothic"/>
              </a:rPr>
              <a:t>Lespedeza cuneata</a:t>
            </a: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the EPPO </a:t>
            </a:r>
            <a:r>
              <a:rPr lang="fr-FR" sz="3118" b="1" baseline="30000" dirty="0" err="1">
                <a:solidFill>
                  <a:schemeClr val="bg1"/>
                </a:solidFill>
                <a:latin typeface="Century Gothic"/>
                <a:ea typeface="+mj-ea"/>
                <a:cs typeface="Century Gothic"/>
              </a:rPr>
              <a:t>region</a:t>
            </a:r>
            <a:endParaRPr lang="fr-FR" sz="3118" b="1" baseline="30000" dirty="0">
              <a:solidFill>
                <a:schemeClr val="bg1"/>
              </a:solidFill>
              <a:latin typeface="Century Gothic"/>
              <a:ea typeface="+mj-ea"/>
              <a:cs typeface="Century Gothic"/>
            </a:endParaRPr>
          </a:p>
        </p:txBody>
      </p:sp>
    </p:spTree>
    <p:extLst>
      <p:ext uri="{BB962C8B-B14F-4D97-AF65-F5344CB8AC3E}">
        <p14:creationId xmlns:p14="http://schemas.microsoft.com/office/powerpoint/2010/main" val="131768857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TotalTime>
  <Words>316</Words>
  <Application>Microsoft Office PowerPoint</Application>
  <PresentationFormat>Personnalisé</PresentationFormat>
  <Paragraphs>20</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Times New Roman</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150</cp:revision>
  <cp:lastPrinted>2018-09-11T16:11:56Z</cp:lastPrinted>
  <dcterms:created xsi:type="dcterms:W3CDTF">2016-07-12T13:11:24Z</dcterms:created>
  <dcterms:modified xsi:type="dcterms:W3CDTF">2018-09-12T15:41:02Z</dcterms:modified>
</cp:coreProperties>
</file>