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0691813" cy="15119350"/>
  <p:notesSz cx="6810375" cy="9942513"/>
  <p:defaultTextStyle>
    <a:defPPr>
      <a:defRPr lang="fr-FR"/>
    </a:defPPr>
    <a:lvl1pPr marL="0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1pPr>
    <a:lvl2pPr marL="737300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2pPr>
    <a:lvl3pPr marL="14745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3pPr>
    <a:lvl4pPr marL="2211901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4pPr>
    <a:lvl5pPr marL="2949201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5pPr>
    <a:lvl6pPr marL="36864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6pPr>
    <a:lvl7pPr marL="44237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7pPr>
    <a:lvl8pPr marL="51610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8pPr>
    <a:lvl9pPr marL="5898398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9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ille Picard" initials="CP" lastIdx="1" clrIdx="0">
    <p:extLst>
      <p:ext uri="{19B8F6BF-5375-455C-9EA6-DF929625EA0E}">
        <p15:presenceInfo xmlns:p15="http://schemas.microsoft.com/office/powerpoint/2012/main" userId="S-1-5-21-506689864-884195766-582270302-3110" providerId="AD"/>
      </p:ext>
    </p:extLst>
  </p:cmAuthor>
  <p:cmAuthor id="2" name="Madeleine McMullen" initials="MM" lastIdx="5" clrIdx="1">
    <p:extLst>
      <p:ext uri="{19B8F6BF-5375-455C-9EA6-DF929625EA0E}">
        <p15:presenceInfo xmlns:p15="http://schemas.microsoft.com/office/powerpoint/2012/main" userId="Madeleine McMull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5743"/>
    <a:srgbClr val="A7BF59"/>
    <a:srgbClr val="FFFFFF"/>
    <a:srgbClr val="B6E01A"/>
    <a:srgbClr val="9FEE00"/>
    <a:srgbClr val="B4C971"/>
    <a:srgbClr val="99FF66"/>
    <a:srgbClr val="8FF1B4"/>
    <a:srgbClr val="D53E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2" autoAdjust="0"/>
    <p:restoredTop sz="94660"/>
  </p:normalViewPr>
  <p:slideViewPr>
    <p:cSldViewPr snapToGrid="0" snapToObjects="1">
      <p:cViewPr>
        <p:scale>
          <a:sx n="91" d="100"/>
          <a:sy n="91" d="100"/>
        </p:scale>
        <p:origin x="360" y="-4476"/>
      </p:cViewPr>
      <p:guideLst>
        <p:guide orient="horz" pos="4762"/>
        <p:guide pos="339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7DD87-8EC8-46E7-B8A7-A35E00583171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717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638C6-A45D-4101-8B4B-063E15972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139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1pPr>
    <a:lvl2pPr marL="526643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2pPr>
    <a:lvl3pPr marL="1053284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3pPr>
    <a:lvl4pPr marL="1579928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4pPr>
    <a:lvl5pPr marL="2106571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5pPr>
    <a:lvl6pPr marL="2633214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6pPr>
    <a:lvl7pPr marL="3159857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7pPr>
    <a:lvl8pPr marL="3686499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8pPr>
    <a:lvl9pPr marL="4213142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9325" y="1243013"/>
            <a:ext cx="2371725" cy="33559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638C6-A45D-4101-8B4B-063E15972C2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084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86" y="4696802"/>
            <a:ext cx="9088041" cy="3240861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2" y="8567632"/>
            <a:ext cx="7484269" cy="38638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6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89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79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0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1564" y="605476"/>
            <a:ext cx="2405658" cy="12900446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593" y="605476"/>
            <a:ext cx="7038777" cy="1290044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64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9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0" y="9715583"/>
            <a:ext cx="9088041" cy="3002871"/>
          </a:xfrm>
        </p:spPr>
        <p:txBody>
          <a:bodyPr anchor="t"/>
          <a:lstStyle>
            <a:lvl1pPr algn="l">
              <a:defRPr sz="6236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0" y="6408229"/>
            <a:ext cx="9088041" cy="3307357"/>
          </a:xfrm>
        </p:spPr>
        <p:txBody>
          <a:bodyPr anchor="b"/>
          <a:lstStyle>
            <a:lvl1pPr marL="0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1pPr>
            <a:lvl2pPr marL="712793" indent="0">
              <a:buNone/>
              <a:defRPr sz="2784">
                <a:solidFill>
                  <a:schemeClr val="tx1">
                    <a:tint val="75000"/>
                  </a:schemeClr>
                </a:solidFill>
              </a:defRPr>
            </a:lvl2pPr>
            <a:lvl3pPr marL="1425586" indent="0">
              <a:buNone/>
              <a:defRPr sz="2450">
                <a:solidFill>
                  <a:schemeClr val="tx1">
                    <a:tint val="75000"/>
                  </a:schemeClr>
                </a:solidFill>
              </a:defRPr>
            </a:lvl3pPr>
            <a:lvl4pPr marL="2138379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4pPr>
            <a:lvl5pPr marL="2851172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5pPr>
            <a:lvl6pPr marL="3563965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6pPr>
            <a:lvl7pPr marL="4276759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7pPr>
            <a:lvl8pPr marL="4989552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8pPr>
            <a:lvl9pPr marL="5702345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24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592" y="3527849"/>
            <a:ext cx="4722217" cy="9978072"/>
          </a:xfrm>
        </p:spPr>
        <p:txBody>
          <a:bodyPr/>
          <a:lstStyle>
            <a:lvl1pPr>
              <a:defRPr sz="4343"/>
            </a:lvl1pPr>
            <a:lvl2pPr>
              <a:defRPr sz="3786"/>
            </a:lvl2pPr>
            <a:lvl3pPr>
              <a:defRPr sz="3118"/>
            </a:lvl3pPr>
            <a:lvl4pPr>
              <a:defRPr sz="2784"/>
            </a:lvl4pPr>
            <a:lvl5pPr>
              <a:defRPr sz="2784"/>
            </a:lvl5pPr>
            <a:lvl6pPr>
              <a:defRPr sz="2784"/>
            </a:lvl6pPr>
            <a:lvl7pPr>
              <a:defRPr sz="2784"/>
            </a:lvl7pPr>
            <a:lvl8pPr>
              <a:defRPr sz="2784"/>
            </a:lvl8pPr>
            <a:lvl9pPr>
              <a:defRPr sz="278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005" y="3527849"/>
            <a:ext cx="4722217" cy="9978072"/>
          </a:xfrm>
        </p:spPr>
        <p:txBody>
          <a:bodyPr/>
          <a:lstStyle>
            <a:lvl1pPr>
              <a:defRPr sz="4343"/>
            </a:lvl1pPr>
            <a:lvl2pPr>
              <a:defRPr sz="3786"/>
            </a:lvl2pPr>
            <a:lvl3pPr>
              <a:defRPr sz="3118"/>
            </a:lvl3pPr>
            <a:lvl4pPr>
              <a:defRPr sz="2784"/>
            </a:lvl4pPr>
            <a:lvl5pPr>
              <a:defRPr sz="2784"/>
            </a:lvl5pPr>
            <a:lvl6pPr>
              <a:defRPr sz="2784"/>
            </a:lvl6pPr>
            <a:lvl7pPr>
              <a:defRPr sz="2784"/>
            </a:lvl7pPr>
            <a:lvl8pPr>
              <a:defRPr sz="2784"/>
            </a:lvl8pPr>
            <a:lvl9pPr>
              <a:defRPr sz="278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1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384355"/>
            <a:ext cx="4724074" cy="1410438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12793" indent="0">
              <a:buNone/>
              <a:defRPr sz="3118" b="1"/>
            </a:lvl2pPr>
            <a:lvl3pPr marL="1425586" indent="0">
              <a:buNone/>
              <a:defRPr sz="2784" b="1"/>
            </a:lvl3pPr>
            <a:lvl4pPr marL="2138379" indent="0">
              <a:buNone/>
              <a:defRPr sz="2450" b="1"/>
            </a:lvl4pPr>
            <a:lvl5pPr marL="2851172" indent="0">
              <a:buNone/>
              <a:defRPr sz="2450" b="1"/>
            </a:lvl5pPr>
            <a:lvl6pPr marL="3563965" indent="0">
              <a:buNone/>
              <a:defRPr sz="2450" b="1"/>
            </a:lvl6pPr>
            <a:lvl7pPr marL="4276759" indent="0">
              <a:buNone/>
              <a:defRPr sz="2450" b="1"/>
            </a:lvl7pPr>
            <a:lvl8pPr marL="4989552" indent="0">
              <a:buNone/>
              <a:defRPr sz="2450" b="1"/>
            </a:lvl8pPr>
            <a:lvl9pPr marL="5702345" indent="0">
              <a:buNone/>
              <a:defRPr sz="245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1" y="4794793"/>
            <a:ext cx="4724074" cy="8711127"/>
          </a:xfrm>
        </p:spPr>
        <p:txBody>
          <a:bodyPr/>
          <a:lstStyle>
            <a:lvl1pPr>
              <a:defRPr sz="3786"/>
            </a:lvl1pPr>
            <a:lvl2pPr>
              <a:defRPr sz="3118"/>
            </a:lvl2pPr>
            <a:lvl3pPr>
              <a:defRPr sz="2784"/>
            </a:lvl3pPr>
            <a:lvl4pPr>
              <a:defRPr sz="2450"/>
            </a:lvl4pPr>
            <a:lvl5pPr>
              <a:defRPr sz="2450"/>
            </a:lvl5pPr>
            <a:lvl6pPr>
              <a:defRPr sz="2450"/>
            </a:lvl6pPr>
            <a:lvl7pPr>
              <a:defRPr sz="2450"/>
            </a:lvl7pPr>
            <a:lvl8pPr>
              <a:defRPr sz="2450"/>
            </a:lvl8pPr>
            <a:lvl9pPr>
              <a:defRPr sz="24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3" y="3384355"/>
            <a:ext cx="4725930" cy="1410438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12793" indent="0">
              <a:buNone/>
              <a:defRPr sz="3118" b="1"/>
            </a:lvl2pPr>
            <a:lvl3pPr marL="1425586" indent="0">
              <a:buNone/>
              <a:defRPr sz="2784" b="1"/>
            </a:lvl3pPr>
            <a:lvl4pPr marL="2138379" indent="0">
              <a:buNone/>
              <a:defRPr sz="2450" b="1"/>
            </a:lvl4pPr>
            <a:lvl5pPr marL="2851172" indent="0">
              <a:buNone/>
              <a:defRPr sz="2450" b="1"/>
            </a:lvl5pPr>
            <a:lvl6pPr marL="3563965" indent="0">
              <a:buNone/>
              <a:defRPr sz="2450" b="1"/>
            </a:lvl6pPr>
            <a:lvl7pPr marL="4276759" indent="0">
              <a:buNone/>
              <a:defRPr sz="2450" b="1"/>
            </a:lvl7pPr>
            <a:lvl8pPr marL="4989552" indent="0">
              <a:buNone/>
              <a:defRPr sz="2450" b="1"/>
            </a:lvl8pPr>
            <a:lvl9pPr marL="5702345" indent="0">
              <a:buNone/>
              <a:defRPr sz="245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3" y="4794793"/>
            <a:ext cx="4725930" cy="8711127"/>
          </a:xfrm>
        </p:spPr>
        <p:txBody>
          <a:bodyPr/>
          <a:lstStyle>
            <a:lvl1pPr>
              <a:defRPr sz="3786"/>
            </a:lvl1pPr>
            <a:lvl2pPr>
              <a:defRPr sz="3118"/>
            </a:lvl2pPr>
            <a:lvl3pPr>
              <a:defRPr sz="2784"/>
            </a:lvl3pPr>
            <a:lvl4pPr>
              <a:defRPr sz="2450"/>
            </a:lvl4pPr>
            <a:lvl5pPr>
              <a:defRPr sz="2450"/>
            </a:lvl5pPr>
            <a:lvl6pPr>
              <a:defRPr sz="2450"/>
            </a:lvl6pPr>
            <a:lvl7pPr>
              <a:defRPr sz="2450"/>
            </a:lvl7pPr>
            <a:lvl8pPr>
              <a:defRPr sz="2450"/>
            </a:lvl8pPr>
            <a:lvl9pPr>
              <a:defRPr sz="24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31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07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16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4" y="601974"/>
            <a:ext cx="3517533" cy="2561890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1" y="601978"/>
            <a:ext cx="5977021" cy="12903946"/>
          </a:xfrm>
        </p:spPr>
        <p:txBody>
          <a:bodyPr/>
          <a:lstStyle>
            <a:lvl1pPr>
              <a:defRPr sz="5011"/>
            </a:lvl1pPr>
            <a:lvl2pPr>
              <a:defRPr sz="4343"/>
            </a:lvl2pPr>
            <a:lvl3pPr>
              <a:defRPr sz="3786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4" y="3163868"/>
            <a:ext cx="3517533" cy="10342057"/>
          </a:xfrm>
        </p:spPr>
        <p:txBody>
          <a:bodyPr/>
          <a:lstStyle>
            <a:lvl1pPr marL="0" indent="0">
              <a:buNone/>
              <a:defRPr sz="2227"/>
            </a:lvl1pPr>
            <a:lvl2pPr marL="712793" indent="0">
              <a:buNone/>
              <a:defRPr sz="1893"/>
            </a:lvl2pPr>
            <a:lvl3pPr marL="1425586" indent="0">
              <a:buNone/>
              <a:defRPr sz="1559"/>
            </a:lvl3pPr>
            <a:lvl4pPr marL="2138379" indent="0">
              <a:buNone/>
              <a:defRPr sz="1448"/>
            </a:lvl4pPr>
            <a:lvl5pPr marL="2851172" indent="0">
              <a:buNone/>
              <a:defRPr sz="1448"/>
            </a:lvl5pPr>
            <a:lvl6pPr marL="3563965" indent="0">
              <a:buNone/>
              <a:defRPr sz="1448"/>
            </a:lvl6pPr>
            <a:lvl7pPr marL="4276759" indent="0">
              <a:buNone/>
              <a:defRPr sz="1448"/>
            </a:lvl7pPr>
            <a:lvl8pPr marL="4989552" indent="0">
              <a:buNone/>
              <a:defRPr sz="1448"/>
            </a:lvl8pPr>
            <a:lvl9pPr marL="5702345" indent="0">
              <a:buNone/>
              <a:defRPr sz="14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07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0" y="10583548"/>
            <a:ext cx="6415088" cy="1249447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095670" y="1350942"/>
            <a:ext cx="6415088" cy="9071610"/>
          </a:xfrm>
        </p:spPr>
        <p:txBody>
          <a:bodyPr/>
          <a:lstStyle>
            <a:lvl1pPr marL="0" indent="0">
              <a:buNone/>
              <a:defRPr sz="5011"/>
            </a:lvl1pPr>
            <a:lvl2pPr marL="712793" indent="0">
              <a:buNone/>
              <a:defRPr sz="4343"/>
            </a:lvl2pPr>
            <a:lvl3pPr marL="1425586" indent="0">
              <a:buNone/>
              <a:defRPr sz="3786"/>
            </a:lvl3pPr>
            <a:lvl4pPr marL="2138379" indent="0">
              <a:buNone/>
              <a:defRPr sz="3118"/>
            </a:lvl4pPr>
            <a:lvl5pPr marL="2851172" indent="0">
              <a:buNone/>
              <a:defRPr sz="3118"/>
            </a:lvl5pPr>
            <a:lvl6pPr marL="3563965" indent="0">
              <a:buNone/>
              <a:defRPr sz="3118"/>
            </a:lvl6pPr>
            <a:lvl7pPr marL="4276759" indent="0">
              <a:buNone/>
              <a:defRPr sz="3118"/>
            </a:lvl7pPr>
            <a:lvl8pPr marL="4989552" indent="0">
              <a:buNone/>
              <a:defRPr sz="3118"/>
            </a:lvl8pPr>
            <a:lvl9pPr marL="5702345" indent="0">
              <a:buNone/>
              <a:defRPr sz="3118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0" y="11832995"/>
            <a:ext cx="6415088" cy="1774423"/>
          </a:xfrm>
        </p:spPr>
        <p:txBody>
          <a:bodyPr/>
          <a:lstStyle>
            <a:lvl1pPr marL="0" indent="0">
              <a:buNone/>
              <a:defRPr sz="2227"/>
            </a:lvl1pPr>
            <a:lvl2pPr marL="712793" indent="0">
              <a:buNone/>
              <a:defRPr sz="1893"/>
            </a:lvl2pPr>
            <a:lvl3pPr marL="1425586" indent="0">
              <a:buNone/>
              <a:defRPr sz="1559"/>
            </a:lvl3pPr>
            <a:lvl4pPr marL="2138379" indent="0">
              <a:buNone/>
              <a:defRPr sz="1448"/>
            </a:lvl4pPr>
            <a:lvl5pPr marL="2851172" indent="0">
              <a:buNone/>
              <a:defRPr sz="1448"/>
            </a:lvl5pPr>
            <a:lvl6pPr marL="3563965" indent="0">
              <a:buNone/>
              <a:defRPr sz="1448"/>
            </a:lvl6pPr>
            <a:lvl7pPr marL="4276759" indent="0">
              <a:buNone/>
              <a:defRPr sz="1448"/>
            </a:lvl7pPr>
            <a:lvl8pPr marL="4989552" indent="0">
              <a:buNone/>
              <a:defRPr sz="1448"/>
            </a:lvl8pPr>
            <a:lvl9pPr marL="5702345" indent="0">
              <a:buNone/>
              <a:defRPr sz="14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07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1" y="605475"/>
            <a:ext cx="9622632" cy="2519892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527849"/>
            <a:ext cx="9622632" cy="9978072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1" y="14013398"/>
            <a:ext cx="2494756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64ED3-F1D1-944E-A71A-C7976CB2ADF2}" type="datetimeFigureOut">
              <a:rPr lang="fr-FR" smtClean="0"/>
              <a:t>09/06/2020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36" y="14013398"/>
            <a:ext cx="3385741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66" y="14013398"/>
            <a:ext cx="2494756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45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2793" rtl="0" eaLnBrk="1" latinLnBrk="0" hangingPunct="1">
        <a:spcBef>
          <a:spcPct val="0"/>
        </a:spcBef>
        <a:buNone/>
        <a:defRPr sz="69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95" indent="-534595" algn="l" defTabSz="712793" rtl="0" eaLnBrk="1" latinLnBrk="0" hangingPunct="1">
        <a:spcBef>
          <a:spcPct val="20000"/>
        </a:spcBef>
        <a:buFont typeface="Arial"/>
        <a:buChar char="•"/>
        <a:defRPr sz="5011" kern="1200">
          <a:solidFill>
            <a:schemeClr val="tx1"/>
          </a:solidFill>
          <a:latin typeface="+mn-lt"/>
          <a:ea typeface="+mn-ea"/>
          <a:cs typeface="+mn-cs"/>
        </a:defRPr>
      </a:lvl1pPr>
      <a:lvl2pPr marL="1158289" indent="-445496" algn="l" defTabSz="712793" rtl="0" eaLnBrk="1" latinLnBrk="0" hangingPunct="1">
        <a:spcBef>
          <a:spcPct val="20000"/>
        </a:spcBef>
        <a:buFont typeface="Arial"/>
        <a:buChar char="–"/>
        <a:defRPr sz="4343" kern="1200">
          <a:solidFill>
            <a:schemeClr val="tx1"/>
          </a:solidFill>
          <a:latin typeface="+mn-lt"/>
          <a:ea typeface="+mn-ea"/>
          <a:cs typeface="+mn-cs"/>
        </a:defRPr>
      </a:lvl2pPr>
      <a:lvl3pPr marL="1781983" indent="-356397" algn="l" defTabSz="712793" rtl="0" eaLnBrk="1" latinLnBrk="0" hangingPunct="1">
        <a:spcBef>
          <a:spcPct val="20000"/>
        </a:spcBef>
        <a:buFont typeface="Arial"/>
        <a:buChar char="•"/>
        <a:defRPr sz="3786" kern="1200">
          <a:solidFill>
            <a:schemeClr val="tx1"/>
          </a:solidFill>
          <a:latin typeface="+mn-lt"/>
          <a:ea typeface="+mn-ea"/>
          <a:cs typeface="+mn-cs"/>
        </a:defRPr>
      </a:lvl3pPr>
      <a:lvl4pPr marL="2494776" indent="-356397" algn="l" defTabSz="712793" rtl="0" eaLnBrk="1" latinLnBrk="0" hangingPunct="1">
        <a:spcBef>
          <a:spcPct val="20000"/>
        </a:spcBef>
        <a:buFont typeface="Arial"/>
        <a:buChar char="–"/>
        <a:defRPr sz="3118" kern="1200">
          <a:solidFill>
            <a:schemeClr val="tx1"/>
          </a:solidFill>
          <a:latin typeface="+mn-lt"/>
          <a:ea typeface="+mn-ea"/>
          <a:cs typeface="+mn-cs"/>
        </a:defRPr>
      </a:lvl4pPr>
      <a:lvl5pPr marL="3207569" indent="-356397" algn="l" defTabSz="712793" rtl="0" eaLnBrk="1" latinLnBrk="0" hangingPunct="1">
        <a:spcBef>
          <a:spcPct val="20000"/>
        </a:spcBef>
        <a:buFont typeface="Arial"/>
        <a:buChar char="»"/>
        <a:defRPr sz="3118" kern="1200">
          <a:solidFill>
            <a:schemeClr val="tx1"/>
          </a:solidFill>
          <a:latin typeface="+mn-lt"/>
          <a:ea typeface="+mn-ea"/>
          <a:cs typeface="+mn-cs"/>
        </a:defRPr>
      </a:lvl5pPr>
      <a:lvl6pPr marL="3920362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6pPr>
      <a:lvl7pPr marL="4633155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7pPr>
      <a:lvl8pPr marL="5345948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8pPr>
      <a:lvl9pPr marL="6058741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1pPr>
      <a:lvl2pPr marL="712793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2pPr>
      <a:lvl3pPr marL="1425586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3pPr>
      <a:lvl4pPr marL="2138379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4pPr>
      <a:lvl5pPr marL="2851172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5pPr>
      <a:lvl6pPr marL="3563965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6pPr>
      <a:lvl7pPr marL="4276759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7pPr>
      <a:lvl8pPr marL="4989552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8pPr>
      <a:lvl9pPr marL="5702345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emf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10" Type="http://schemas.openxmlformats.org/officeDocument/2006/relationships/image" Target="../media/image7.jpeg"/><Relationship Id="rId4" Type="http://schemas.openxmlformats.org/officeDocument/2006/relationships/image" Target="../media/image2.jpeg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rganigramme : Entrée manuelle 11"/>
          <p:cNvSpPr/>
          <p:nvPr/>
        </p:nvSpPr>
        <p:spPr>
          <a:xfrm flipV="1">
            <a:off x="-28286" y="-56510"/>
            <a:ext cx="10748383" cy="728357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17"/>
              <a:gd name="connsiteY0" fmla="*/ 3317 h 10000"/>
              <a:gd name="connsiteX1" fmla="*/ 10017 w 10017"/>
              <a:gd name="connsiteY1" fmla="*/ 0 h 10000"/>
              <a:gd name="connsiteX2" fmla="*/ 10017 w 10017"/>
              <a:gd name="connsiteY2" fmla="*/ 10000 h 10000"/>
              <a:gd name="connsiteX3" fmla="*/ 17 w 10017"/>
              <a:gd name="connsiteY3" fmla="*/ 10000 h 10000"/>
              <a:gd name="connsiteX4" fmla="*/ 0 w 10017"/>
              <a:gd name="connsiteY4" fmla="*/ 3317 h 10000"/>
              <a:gd name="connsiteX0" fmla="*/ 117 w 10001"/>
              <a:gd name="connsiteY0" fmla="*/ 3938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17 w 10001"/>
              <a:gd name="connsiteY4" fmla="*/ 3938 h 10000"/>
              <a:gd name="connsiteX0" fmla="*/ 34 w 10001"/>
              <a:gd name="connsiteY0" fmla="*/ 3988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34 w 10001"/>
              <a:gd name="connsiteY4" fmla="*/ 3988 h 10000"/>
              <a:gd name="connsiteX0" fmla="*/ 17 w 10001"/>
              <a:gd name="connsiteY0" fmla="*/ 3988 h 10000"/>
              <a:gd name="connsiteX1" fmla="*/ 10001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17 w 10001"/>
              <a:gd name="connsiteY4" fmla="*/ 3988 h 10000"/>
              <a:gd name="connsiteX0" fmla="*/ 0 w 10034"/>
              <a:gd name="connsiteY0" fmla="*/ 4013 h 10000"/>
              <a:gd name="connsiteX1" fmla="*/ 10034 w 10034"/>
              <a:gd name="connsiteY1" fmla="*/ 0 h 10000"/>
              <a:gd name="connsiteX2" fmla="*/ 10034 w 10034"/>
              <a:gd name="connsiteY2" fmla="*/ 10000 h 10000"/>
              <a:gd name="connsiteX3" fmla="*/ 34 w 10034"/>
              <a:gd name="connsiteY3" fmla="*/ 10000 h 10000"/>
              <a:gd name="connsiteX4" fmla="*/ 0 w 10034"/>
              <a:gd name="connsiteY4" fmla="*/ 4013 h 10000"/>
              <a:gd name="connsiteX0" fmla="*/ 0 w 10034"/>
              <a:gd name="connsiteY0" fmla="*/ 4013 h 10099"/>
              <a:gd name="connsiteX1" fmla="*/ 10034 w 10034"/>
              <a:gd name="connsiteY1" fmla="*/ 0 h 10099"/>
              <a:gd name="connsiteX2" fmla="*/ 10034 w 10034"/>
              <a:gd name="connsiteY2" fmla="*/ 10000 h 10099"/>
              <a:gd name="connsiteX3" fmla="*/ 17 w 10034"/>
              <a:gd name="connsiteY3" fmla="*/ 10099 h 10099"/>
              <a:gd name="connsiteX4" fmla="*/ 0 w 10034"/>
              <a:gd name="connsiteY4" fmla="*/ 4013 h 10099"/>
              <a:gd name="connsiteX0" fmla="*/ 0 w 10034"/>
              <a:gd name="connsiteY0" fmla="*/ 4013 h 10099"/>
              <a:gd name="connsiteX1" fmla="*/ 10034 w 10034"/>
              <a:gd name="connsiteY1" fmla="*/ 0 h 10099"/>
              <a:gd name="connsiteX2" fmla="*/ 10034 w 10034"/>
              <a:gd name="connsiteY2" fmla="*/ 10052 h 10099"/>
              <a:gd name="connsiteX3" fmla="*/ 17 w 10034"/>
              <a:gd name="connsiteY3" fmla="*/ 10099 h 10099"/>
              <a:gd name="connsiteX4" fmla="*/ 0 w 10034"/>
              <a:gd name="connsiteY4" fmla="*/ 4013 h 10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" h="10099">
                <a:moveTo>
                  <a:pt x="0" y="4013"/>
                </a:moveTo>
                <a:lnTo>
                  <a:pt x="10034" y="0"/>
                </a:lnTo>
                <a:lnTo>
                  <a:pt x="10034" y="10052"/>
                </a:lnTo>
                <a:lnTo>
                  <a:pt x="17" y="10099"/>
                </a:lnTo>
                <a:cubicBezTo>
                  <a:pt x="11" y="7871"/>
                  <a:pt x="6" y="6241"/>
                  <a:pt x="0" y="401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7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7537268" y="1954813"/>
            <a:ext cx="2460814" cy="0"/>
          </a:xfrm>
          <a:prstGeom prst="lin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65938" y="1954813"/>
            <a:ext cx="2460814" cy="0"/>
          </a:xfrm>
          <a:prstGeom prst="lin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Sous-titre 2"/>
          <p:cNvSpPr txBox="1">
            <a:spLocks/>
          </p:cNvSpPr>
          <p:nvPr/>
        </p:nvSpPr>
        <p:spPr>
          <a:xfrm>
            <a:off x="0" y="13961481"/>
            <a:ext cx="10720097" cy="292986"/>
          </a:xfrm>
          <a:prstGeom prst="rect">
            <a:avLst/>
          </a:prstGeom>
        </p:spPr>
        <p:txBody>
          <a:bodyPr vert="horz" lIns="142558" tIns="71279" rIns="142558" bIns="71279" rtlCol="0">
            <a:noAutofit/>
          </a:bodyPr>
          <a:lstStyle>
            <a:lvl1pPr marL="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673" b="1" baseline="30000" dirty="0">
                <a:solidFill>
                  <a:schemeClr val="accent6"/>
                </a:solidFill>
                <a:latin typeface="Century Gothic"/>
                <a:cs typeface="Century Gothic"/>
              </a:rPr>
              <a:t>Learn more about ToBRFV: www.your.website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362925" y="7521767"/>
            <a:ext cx="1382284" cy="3665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20268" rtlCol="0">
            <a:spAutoFit/>
          </a:bodyPr>
          <a:lstStyle/>
          <a:p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What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it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371407" y="9464237"/>
            <a:ext cx="2521098" cy="3665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20268" rtlCol="0">
            <a:spAutoFit/>
          </a:bodyPr>
          <a:lstStyle/>
          <a:p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How to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recognize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it</a:t>
            </a:r>
            <a:endParaRPr lang="fr-FR" sz="1782" b="1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-863199" y="-121647"/>
            <a:ext cx="12446493" cy="4418662"/>
          </a:xfrm>
          <a:prstGeom prst="rect">
            <a:avLst/>
          </a:prstGeom>
          <a:noFill/>
        </p:spPr>
        <p:txBody>
          <a:bodyPr wrap="square" tIns="681518" rtlCol="0">
            <a:noAutofit/>
          </a:bodyPr>
          <a:lstStyle/>
          <a:p>
            <a:pPr algn="ctr"/>
            <a:r>
              <a:rPr lang="fr-FR" sz="9688" b="1" baseline="300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Century Gothic"/>
              </a:rPr>
              <a:t>BE AWARE!</a:t>
            </a:r>
          </a:p>
          <a:p>
            <a:pPr algn="ctr"/>
            <a:r>
              <a:rPr lang="fr-FR" sz="5345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Tomato brown rugose fruit virus (ToBRFV)</a:t>
            </a:r>
          </a:p>
          <a:p>
            <a:pPr algn="ctr">
              <a:lnSpc>
                <a:spcPts val="1893"/>
              </a:lnSpc>
            </a:pP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A </a:t>
            </a:r>
            <a:r>
              <a:rPr lang="fr-FR" sz="3118" b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threat</a:t>
            </a: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 to tomato and pepper</a:t>
            </a:r>
          </a:p>
        </p:txBody>
      </p:sp>
      <p:grpSp>
        <p:nvGrpSpPr>
          <p:cNvPr id="42" name="Groupe 41"/>
          <p:cNvGrpSpPr/>
          <p:nvPr/>
        </p:nvGrpSpPr>
        <p:grpSpPr>
          <a:xfrm>
            <a:off x="1446249" y="12651526"/>
            <a:ext cx="1772308" cy="653438"/>
            <a:chOff x="1568956" y="9703316"/>
            <a:chExt cx="1591525" cy="586784"/>
          </a:xfrm>
        </p:grpSpPr>
        <p:grpSp>
          <p:nvGrpSpPr>
            <p:cNvPr id="28" name="Groupe 27"/>
            <p:cNvGrpSpPr/>
            <p:nvPr/>
          </p:nvGrpSpPr>
          <p:grpSpPr>
            <a:xfrm>
              <a:off x="1568956" y="9703316"/>
              <a:ext cx="1591525" cy="586784"/>
              <a:chOff x="1568956" y="9703316"/>
              <a:chExt cx="1591525" cy="586784"/>
            </a:xfrm>
          </p:grpSpPr>
          <p:sp>
            <p:nvSpPr>
              <p:cNvPr id="19" name="Ellipse 18"/>
              <p:cNvSpPr/>
              <p:nvPr/>
            </p:nvSpPr>
            <p:spPr>
              <a:xfrm>
                <a:off x="1568956" y="9794184"/>
                <a:ext cx="495916" cy="495916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3207"/>
              </a:p>
            </p:txBody>
          </p:sp>
          <p:sp>
            <p:nvSpPr>
              <p:cNvPr id="20" name="ZoneTexte 19"/>
              <p:cNvSpPr txBox="1"/>
              <p:nvPr/>
            </p:nvSpPr>
            <p:spPr>
              <a:xfrm>
                <a:off x="1898263" y="9703316"/>
                <a:ext cx="1262218" cy="29837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fr-FR" sz="1559" b="1" dirty="0">
                    <a:solidFill>
                      <a:srgbClr val="FFFFFF"/>
                    </a:solidFill>
                    <a:latin typeface="Century Gothic"/>
                    <a:cs typeface="Century Gothic"/>
                  </a:rPr>
                  <a:t>Contact us!</a:t>
                </a:r>
              </a:p>
            </p:txBody>
          </p:sp>
        </p:grpSp>
        <p:pic>
          <p:nvPicPr>
            <p:cNvPr id="41" name="Image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0620" y="9901001"/>
              <a:ext cx="308650" cy="30904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pic>
      </p:grpSp>
      <p:pic>
        <p:nvPicPr>
          <p:cNvPr id="25" name="Image 24" descr="logo eppo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6717" y="12668622"/>
            <a:ext cx="822236" cy="859610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2024432" y="13023223"/>
            <a:ext cx="5483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Your contact details, logos, links, QR codes …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362924" y="7910847"/>
            <a:ext cx="83360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/>
              <a:t>ToBRFV is a virus which is relatively new-to-science and which has overcome long-lasting resistance genes to tobamoviruses in tomato. </a:t>
            </a:r>
            <a:r>
              <a:rPr lang="en-US" sz="1400" dirty="0"/>
              <a:t>This virus can be associated with seed and is easily transmitted mechanically by contact. It can survive on many surfaces. The virus can cause 30-70% loss of tomato yield, reducing plant </a:t>
            </a:r>
            <a:r>
              <a:rPr lang="en-US" sz="1400" dirty="0" err="1"/>
              <a:t>vigour</a:t>
            </a:r>
            <a:r>
              <a:rPr lang="en-US" sz="1400" dirty="0"/>
              <a:t> and the length of the production period during which fruits are harvested, as well as fruit quality. </a:t>
            </a:r>
            <a:r>
              <a:rPr lang="en-GB" sz="1400" dirty="0"/>
              <a:t>As the symptoms can be confused with other viruses, laboratory analysis is required to confirm suspicions. This virus is a threat to tomato and pepper production in the EPPO region. </a:t>
            </a:r>
            <a:endParaRPr lang="en-GB" sz="1400" i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0" y="14709662"/>
            <a:ext cx="10691814" cy="412590"/>
          </a:xfrm>
          <a:prstGeom prst="rect">
            <a:avLst/>
          </a:prstGeom>
          <a:noFill/>
        </p:spPr>
        <p:txBody>
          <a:bodyPr wrap="square" bIns="180000" rtlCol="0">
            <a:spAutoFit/>
          </a:bodyPr>
          <a:lstStyle/>
          <a:p>
            <a:pPr algn="ctr"/>
            <a:r>
              <a:rPr lang="en-GB" sz="1200" dirty="0"/>
              <a:t>This poster has been prepared in collaboration with EPPO (www.eppo.int) 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F3AFAB8-5C73-4FAF-B3F7-F7EFFA8363D8}"/>
              </a:ext>
            </a:extLst>
          </p:cNvPr>
          <p:cNvSpPr txBox="1"/>
          <p:nvPr/>
        </p:nvSpPr>
        <p:spPr>
          <a:xfrm>
            <a:off x="2256229" y="6900713"/>
            <a:ext cx="69357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Image: 1,3. C. Picard. 2,5. A. Dombrovsky. 4. S. Davino. EPPO Global Database, https://gd.eppo.int</a:t>
            </a:r>
          </a:p>
        </p:txBody>
      </p:sp>
      <p:pic>
        <p:nvPicPr>
          <p:cNvPr id="31" name="Image 30" descr="Une image contenant extérieur, vert, assis, oiseau&#10;&#10;Description générée automatiquement">
            <a:extLst>
              <a:ext uri="{FF2B5EF4-FFF2-40B4-BE49-F238E27FC236}">
                <a16:creationId xmlns:a16="http://schemas.microsoft.com/office/drawing/2014/main" id="{3F738EB3-1D2C-4454-8092-7F8C3E24CE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3515" y="2606722"/>
            <a:ext cx="7639537" cy="4304700"/>
          </a:xfrm>
          <a:prstGeom prst="rect">
            <a:avLst/>
          </a:prstGeom>
          <a:ln w="44450">
            <a:solidFill>
              <a:schemeClr val="bg1"/>
            </a:solidFill>
          </a:ln>
        </p:spPr>
      </p:pic>
      <p:pic>
        <p:nvPicPr>
          <p:cNvPr id="32" name="Image 31" descr="Une image contenant intérieur, alimentation, fruit, assis&#10;&#10;Description générée automatiquement">
            <a:extLst>
              <a:ext uri="{FF2B5EF4-FFF2-40B4-BE49-F238E27FC236}">
                <a16:creationId xmlns:a16="http://schemas.microsoft.com/office/drawing/2014/main" id="{2624E3CA-9AF5-45A3-A160-63723F0BB0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896" b="95573" l="9961" r="91211">
                        <a14:foregroundMark x1="37305" y1="13151" x2="37305" y2="13151"/>
                        <a14:foregroundMark x1="42676" y1="11328" x2="42676" y2="11328"/>
                        <a14:foregroundMark x1="78613" y1="91276" x2="78613" y2="91276"/>
                        <a14:foregroundMark x1="78320" y1="95703" x2="78320" y2="95703"/>
                        <a14:foregroundMark x1="67578" y1="83854" x2="67578" y2="83854"/>
                        <a14:foregroundMark x1="75781" y1="76172" x2="75781" y2="76172"/>
                        <a14:foregroundMark x1="75195" y1="75260" x2="75195" y2="75260"/>
                        <a14:foregroundMark x1="74609" y1="74349" x2="74609" y2="74349"/>
                        <a14:foregroundMark x1="74414" y1="73438" x2="74414" y2="73438"/>
                        <a14:foregroundMark x1="74023" y1="72266" x2="74023" y2="72266"/>
                        <a14:foregroundMark x1="73633" y1="70573" x2="73633" y2="70573"/>
                        <a14:foregroundMark x1="73730" y1="70182" x2="73730" y2="70182"/>
                        <a14:foregroundMark x1="62305" y1="63281" x2="62305" y2="63281"/>
                        <a14:foregroundMark x1="57324" y1="46094" x2="57324" y2="46094"/>
                        <a14:foregroundMark x1="38281" y1="12500" x2="38281" y2="12500"/>
                        <a14:foregroundMark x1="90332" y1="40234" x2="90332" y2="40234"/>
                        <a14:foregroundMark x1="91211" y1="36979" x2="91211" y2="36979"/>
                        <a14:foregroundMark x1="66992" y1="83724" x2="66992" y2="83724"/>
                        <a14:foregroundMark x1="66602" y1="83594" x2="66602" y2="83594"/>
                        <a14:foregroundMark x1="66309" y1="83594" x2="66309" y2="83594"/>
                        <a14:foregroundMark x1="66113" y1="83594" x2="66113" y2="83594"/>
                        <a14:foregroundMark x1="83887" y1="75000" x2="83887" y2="75000"/>
                        <a14:foregroundMark x1="81738" y1="67448" x2="81738" y2="67448"/>
                        <a14:foregroundMark x1="81543" y1="67188" x2="81543" y2="67188"/>
                        <a14:foregroundMark x1="59473" y1="78255" x2="59473" y2="78255"/>
                        <a14:foregroundMark x1="59473" y1="78646" x2="59473" y2="78646"/>
                        <a14:foregroundMark x1="59863" y1="77214" x2="59863" y2="77214"/>
                        <a14:foregroundMark x1="36621" y1="54948" x2="36621" y2="54948"/>
                        <a14:backgroundMark x1="55371" y1="50521" x2="55371" y2="50521"/>
                        <a14:backgroundMark x1="49512" y1="52214" x2="49512" y2="52214"/>
                        <a14:backgroundMark x1="65625" y1="60807" x2="65625" y2="60807"/>
                        <a14:backgroundMark x1="61426" y1="70964" x2="61426" y2="70964"/>
                        <a14:backgroundMark x1="83203" y1="78385" x2="83203" y2="78385"/>
                        <a14:backgroundMark x1="72461" y1="81901" x2="72461" y2="81901"/>
                        <a14:backgroundMark x1="73730" y1="77083" x2="73730" y2="77083"/>
                        <a14:backgroundMark x1="84277" y1="78516" x2="84277" y2="78516"/>
                        <a14:backgroundMark x1="82715" y1="74609" x2="82715" y2="74609"/>
                        <a14:backgroundMark x1="58203" y1="55339" x2="58203" y2="55339"/>
                        <a14:backgroundMark x1="58887" y1="60417" x2="58887" y2="60417"/>
                        <a14:backgroundMark x1="62988" y1="56250" x2="62988" y2="56250"/>
                        <a14:backgroundMark x1="62988" y1="58854" x2="62988" y2="58854"/>
                        <a14:backgroundMark x1="74512" y1="77474" x2="74512" y2="77474"/>
                        <a14:backgroundMark x1="73535" y1="74349" x2="73535" y2="74349"/>
                        <a14:backgroundMark x1="40918" y1="51823" x2="40918" y2="51823"/>
                        <a14:backgroundMark x1="60840" y1="31380" x2="60840" y2="31380"/>
                        <a14:backgroundMark x1="60645" y1="31641" x2="60645" y2="31641"/>
                        <a14:backgroundMark x1="73145" y1="20703" x2="73145" y2="20703"/>
                        <a14:backgroundMark x1="72949" y1="20964" x2="72949" y2="20964"/>
                        <a14:backgroundMark x1="80176" y1="20703" x2="80176" y2="20703"/>
                        <a14:backgroundMark x1="85840" y1="25000" x2="85840" y2="25000"/>
                        <a14:backgroundMark x1="91504" y1="34766" x2="91504" y2="34766"/>
                        <a14:backgroundMark x1="73340" y1="20703" x2="73340" y2="20703"/>
                        <a14:backgroundMark x1="73242" y1="20833" x2="73242" y2="20833"/>
                        <a14:backgroundMark x1="78906" y1="20573" x2="78906" y2="20573"/>
                        <a14:backgroundMark x1="77051" y1="20443" x2="77051" y2="20443"/>
                        <a14:backgroundMark x1="78223" y1="20443" x2="78223" y2="20443"/>
                        <a14:backgroundMark x1="80371" y1="20703" x2="80371" y2="20703"/>
                        <a14:backgroundMark x1="80371" y1="20833" x2="80371" y2="20833"/>
                        <a14:backgroundMark x1="79980" y1="20703" x2="79980" y2="20703"/>
                        <a14:backgroundMark x1="57129" y1="51302" x2="57129" y2="51302"/>
                        <a14:backgroundMark x1="66895" y1="64063" x2="66895" y2="640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24550" y="2018603"/>
            <a:ext cx="4687228" cy="3515421"/>
          </a:xfrm>
          <a:prstGeom prst="rect">
            <a:avLst/>
          </a:prstGeom>
        </p:spPr>
      </p:pic>
      <p:sp>
        <p:nvSpPr>
          <p:cNvPr id="45" name="ZoneTexte 44">
            <a:extLst>
              <a:ext uri="{FF2B5EF4-FFF2-40B4-BE49-F238E27FC236}">
                <a16:creationId xmlns:a16="http://schemas.microsoft.com/office/drawing/2014/main" id="{D9273EB3-18FD-45E4-A718-258DD6B81976}"/>
              </a:ext>
            </a:extLst>
          </p:cNvPr>
          <p:cNvSpPr txBox="1"/>
          <p:nvPr/>
        </p:nvSpPr>
        <p:spPr>
          <a:xfrm>
            <a:off x="3829445" y="9841093"/>
            <a:ext cx="304407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Its wide range of symptoms includes: </a:t>
            </a:r>
          </a:p>
          <a:p>
            <a:pPr marL="84138" indent="-84138" algn="just">
              <a:buFont typeface="Arial" panose="020B0604020202020204" pitchFamily="34" charset="0"/>
              <a:buChar char="•"/>
            </a:pPr>
            <a:r>
              <a:rPr lang="en-US" sz="1400" dirty="0"/>
              <a:t>Chlorotic/mosaic pattern [3], deformation, blistering [1] and narrowing of leaves, in particular younger leaves in the head and side shoots</a:t>
            </a:r>
          </a:p>
          <a:p>
            <a:pPr marL="84138" indent="-84138" algn="just">
              <a:buFont typeface="Arial" panose="020B0604020202020204" pitchFamily="34" charset="0"/>
              <a:buChar char="•"/>
            </a:pPr>
            <a:r>
              <a:rPr lang="en-US" sz="1400" dirty="0"/>
              <a:t>Brown necrotic lesions on</a:t>
            </a:r>
            <a:r>
              <a:rPr lang="en-US" sz="1400" b="1" dirty="0"/>
              <a:t> </a:t>
            </a:r>
            <a:r>
              <a:rPr lang="en-US" sz="1400" dirty="0"/>
              <a:t>pedicles, calyces, and petioles [4]</a:t>
            </a:r>
          </a:p>
          <a:p>
            <a:pPr marL="84138" indent="-84138" algn="just">
              <a:buFont typeface="Arial" panose="020B0604020202020204" pitchFamily="34" charset="0"/>
              <a:buChar char="•"/>
            </a:pPr>
            <a:r>
              <a:rPr lang="en-US" sz="1400" dirty="0"/>
              <a:t>Chlorotic spotting and marbling [2,5], deformation, uneven ripening [5] and dark coloration spots on green fruits.</a:t>
            </a:r>
            <a:endParaRPr lang="en-GB" sz="1400" dirty="0"/>
          </a:p>
        </p:txBody>
      </p:sp>
      <p:pic>
        <p:nvPicPr>
          <p:cNvPr id="13" name="Image 12" descr="Une image contenant extérieur, vert, herbe, petit&#10;&#10;Description générée automatiquement">
            <a:extLst>
              <a:ext uri="{FF2B5EF4-FFF2-40B4-BE49-F238E27FC236}">
                <a16:creationId xmlns:a16="http://schemas.microsoft.com/office/drawing/2014/main" id="{64C836C3-F926-47FC-96E7-E26493E3DCEC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8968"/>
          <a:stretch/>
        </p:blipFill>
        <p:spPr>
          <a:xfrm>
            <a:off x="1548325" y="9932360"/>
            <a:ext cx="2238025" cy="1352897"/>
          </a:xfrm>
          <a:prstGeom prst="rect">
            <a:avLst/>
          </a:prstGeom>
        </p:spPr>
      </p:pic>
      <p:pic>
        <p:nvPicPr>
          <p:cNvPr id="17" name="Image 16" descr="Une image contenant table, alimentation, assiette, pomme&#10;&#10;Description générée automatiquement">
            <a:extLst>
              <a:ext uri="{FF2B5EF4-FFF2-40B4-BE49-F238E27FC236}">
                <a16:creationId xmlns:a16="http://schemas.microsoft.com/office/drawing/2014/main" id="{65EAEC0A-B2B1-4B4F-84F1-CE2464D743B0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6304" t="23998" r="9660" b="25072"/>
          <a:stretch/>
        </p:blipFill>
        <p:spPr>
          <a:xfrm>
            <a:off x="6953277" y="9926552"/>
            <a:ext cx="2744728" cy="2217380"/>
          </a:xfrm>
          <a:prstGeom prst="rect">
            <a:avLst/>
          </a:prstGeom>
        </p:spPr>
      </p:pic>
      <p:pic>
        <p:nvPicPr>
          <p:cNvPr id="46" name="Image 45" descr="Une image contenant arbre, extérieur, branche, assis&#10;&#10;Description générée automatiquement">
            <a:extLst>
              <a:ext uri="{FF2B5EF4-FFF2-40B4-BE49-F238E27FC236}">
                <a16:creationId xmlns:a16="http://schemas.microsoft.com/office/drawing/2014/main" id="{6E4119A6-52ED-445E-A30D-C73BA6182B4E}"/>
              </a:ext>
            </a:extLst>
          </p:cNvPr>
          <p:cNvPicPr/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981" b="45679"/>
          <a:stretch/>
        </p:blipFill>
        <p:spPr bwMode="auto">
          <a:xfrm>
            <a:off x="1526009" y="11439016"/>
            <a:ext cx="2260341" cy="704916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ZoneTexte 47">
            <a:extLst>
              <a:ext uri="{FF2B5EF4-FFF2-40B4-BE49-F238E27FC236}">
                <a16:creationId xmlns:a16="http://schemas.microsoft.com/office/drawing/2014/main" id="{1E17A35F-89D4-4B42-B815-6A5513B0196C}"/>
              </a:ext>
            </a:extLst>
          </p:cNvPr>
          <p:cNvSpPr txBox="1"/>
          <p:nvPr/>
        </p:nvSpPr>
        <p:spPr>
          <a:xfrm>
            <a:off x="1362924" y="9900491"/>
            <a:ext cx="315751" cy="24622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20268" rtlCol="0">
            <a:spAutoFit/>
          </a:bodyPr>
          <a:lstStyle/>
          <a:p>
            <a:r>
              <a:rPr lang="fr-FR" sz="1000" b="1" dirty="0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D5BCC36D-97BA-4B1D-BA1B-4B018DA6A3C6}"/>
              </a:ext>
            </a:extLst>
          </p:cNvPr>
          <p:cNvSpPr txBox="1"/>
          <p:nvPr/>
        </p:nvSpPr>
        <p:spPr>
          <a:xfrm>
            <a:off x="1374943" y="6708289"/>
            <a:ext cx="315751" cy="24622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20268" rtlCol="0">
            <a:spAutoFit/>
          </a:bodyPr>
          <a:lstStyle/>
          <a:p>
            <a:r>
              <a:rPr lang="fr-FR" sz="1000" b="1" dirty="0">
                <a:solidFill>
                  <a:srgbClr val="FFFFFF"/>
                </a:solidFill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D21CB9F9-C72C-4F3A-931C-72F606EBD03A}"/>
              </a:ext>
            </a:extLst>
          </p:cNvPr>
          <p:cNvSpPr txBox="1"/>
          <p:nvPr/>
        </p:nvSpPr>
        <p:spPr>
          <a:xfrm>
            <a:off x="1357448" y="11403003"/>
            <a:ext cx="315751" cy="24622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20268" rtlCol="0">
            <a:spAutoFit/>
          </a:bodyPr>
          <a:lstStyle/>
          <a:p>
            <a:r>
              <a:rPr lang="fr-FR" sz="1000" b="1" dirty="0">
                <a:solidFill>
                  <a:srgbClr val="FFFFFF"/>
                </a:solidFill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97E2167A-072A-4E5D-8C97-AA54800A8A3B}"/>
              </a:ext>
            </a:extLst>
          </p:cNvPr>
          <p:cNvSpPr txBox="1"/>
          <p:nvPr/>
        </p:nvSpPr>
        <p:spPr>
          <a:xfrm>
            <a:off x="6841986" y="9863543"/>
            <a:ext cx="315751" cy="24622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20268" rtlCol="0">
            <a:spAutoFit/>
          </a:bodyPr>
          <a:lstStyle/>
          <a:p>
            <a:r>
              <a:rPr lang="fr-FR" sz="1000" b="1" dirty="0">
                <a:solidFill>
                  <a:srgbClr val="FFFFFF"/>
                </a:solidFill>
                <a:latin typeface="Century Gothic"/>
                <a:cs typeface="Century Gothic"/>
              </a:rPr>
              <a:t>5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E8CEF332-43F5-4FA1-8611-54958D4FDBBF}"/>
              </a:ext>
            </a:extLst>
          </p:cNvPr>
          <p:cNvSpPr txBox="1"/>
          <p:nvPr/>
        </p:nvSpPr>
        <p:spPr>
          <a:xfrm>
            <a:off x="9251603" y="4239105"/>
            <a:ext cx="315751" cy="246221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120268" rtlCol="0">
            <a:spAutoFit/>
          </a:bodyPr>
          <a:lstStyle/>
          <a:p>
            <a:r>
              <a:rPr lang="fr-FR" sz="1000" b="1" dirty="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265469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280</Words>
  <Application>Microsoft Office PowerPoint</Application>
  <PresentationFormat>Personnalisé</PresentationFormat>
  <Paragraphs>21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Thème Office</vt:lpstr>
      <vt:lpstr>Présentation PowerPoint</vt:lpstr>
    </vt:vector>
  </TitlesOfParts>
  <Company>écoles de Condé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Armelle ROY</dc:creator>
  <cp:lastModifiedBy>Anne-Sophie Roy</cp:lastModifiedBy>
  <cp:revision>117</cp:revision>
  <cp:lastPrinted>2017-06-01T13:06:56Z</cp:lastPrinted>
  <dcterms:created xsi:type="dcterms:W3CDTF">2016-07-12T13:11:24Z</dcterms:created>
  <dcterms:modified xsi:type="dcterms:W3CDTF">2020-06-09T17:15:21Z</dcterms:modified>
</cp:coreProperties>
</file>