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2" autoAdjust="0"/>
    <p:restoredTop sz="94660"/>
  </p:normalViewPr>
  <p:slideViewPr>
    <p:cSldViewPr snapToGrid="0" snapToObjects="1">
      <p:cViewPr>
        <p:scale>
          <a:sx n="110" d="100"/>
          <a:sy n="110" d="100"/>
        </p:scale>
        <p:origin x="-2232" y="-5712"/>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13/09/2021</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19325" y="1243013"/>
            <a:ext cx="2371725" cy="3355975"/>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5C638C6-A45D-4101-8B4B-063E15972C26}" type="slidenum">
              <a:rPr lang="fr-FR" smtClean="0"/>
              <a:t>1</a:t>
            </a:fld>
            <a:endParaRPr lang="fr-FR"/>
          </a:p>
        </p:txBody>
      </p:sp>
    </p:spTree>
    <p:extLst>
      <p:ext uri="{BB962C8B-B14F-4D97-AF65-F5344CB8AC3E}">
        <p14:creationId xmlns:p14="http://schemas.microsoft.com/office/powerpoint/2010/main" val="3225084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13/09/2021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13/09/2021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13/09/2021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13/09/2021</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em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rganigramme : Entrée manuelle 11"/>
          <p:cNvSpPr/>
          <p:nvPr/>
        </p:nvSpPr>
        <p:spPr>
          <a:xfrm flipV="1">
            <a:off x="0" y="-42214"/>
            <a:ext cx="10748383" cy="728357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7"/>
              <a:gd name="connsiteY0" fmla="*/ 3317 h 10000"/>
              <a:gd name="connsiteX1" fmla="*/ 10017 w 10017"/>
              <a:gd name="connsiteY1" fmla="*/ 0 h 10000"/>
              <a:gd name="connsiteX2" fmla="*/ 10017 w 10017"/>
              <a:gd name="connsiteY2" fmla="*/ 10000 h 10000"/>
              <a:gd name="connsiteX3" fmla="*/ 17 w 10017"/>
              <a:gd name="connsiteY3" fmla="*/ 10000 h 10000"/>
              <a:gd name="connsiteX4" fmla="*/ 0 w 10017"/>
              <a:gd name="connsiteY4" fmla="*/ 3317 h 10000"/>
              <a:gd name="connsiteX0" fmla="*/ 117 w 10001"/>
              <a:gd name="connsiteY0" fmla="*/ 3938 h 10000"/>
              <a:gd name="connsiteX1" fmla="*/ 10001 w 10001"/>
              <a:gd name="connsiteY1" fmla="*/ 0 h 10000"/>
              <a:gd name="connsiteX2" fmla="*/ 10001 w 10001"/>
              <a:gd name="connsiteY2" fmla="*/ 10000 h 10000"/>
              <a:gd name="connsiteX3" fmla="*/ 1 w 10001"/>
              <a:gd name="connsiteY3" fmla="*/ 10000 h 10000"/>
              <a:gd name="connsiteX4" fmla="*/ 117 w 10001"/>
              <a:gd name="connsiteY4" fmla="*/ 3938 h 10000"/>
              <a:gd name="connsiteX0" fmla="*/ 34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34 w 10001"/>
              <a:gd name="connsiteY4" fmla="*/ 3988 h 10000"/>
              <a:gd name="connsiteX0" fmla="*/ 17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17 w 10001"/>
              <a:gd name="connsiteY4" fmla="*/ 3988 h 10000"/>
              <a:gd name="connsiteX0" fmla="*/ 0 w 10034"/>
              <a:gd name="connsiteY0" fmla="*/ 4013 h 10000"/>
              <a:gd name="connsiteX1" fmla="*/ 10034 w 10034"/>
              <a:gd name="connsiteY1" fmla="*/ 0 h 10000"/>
              <a:gd name="connsiteX2" fmla="*/ 10034 w 10034"/>
              <a:gd name="connsiteY2" fmla="*/ 10000 h 10000"/>
              <a:gd name="connsiteX3" fmla="*/ 34 w 10034"/>
              <a:gd name="connsiteY3" fmla="*/ 10000 h 10000"/>
              <a:gd name="connsiteX4" fmla="*/ 0 w 10034"/>
              <a:gd name="connsiteY4" fmla="*/ 4013 h 10000"/>
              <a:gd name="connsiteX0" fmla="*/ 0 w 10034"/>
              <a:gd name="connsiteY0" fmla="*/ 4013 h 10099"/>
              <a:gd name="connsiteX1" fmla="*/ 10034 w 10034"/>
              <a:gd name="connsiteY1" fmla="*/ 0 h 10099"/>
              <a:gd name="connsiteX2" fmla="*/ 10034 w 10034"/>
              <a:gd name="connsiteY2" fmla="*/ 10000 h 10099"/>
              <a:gd name="connsiteX3" fmla="*/ 17 w 10034"/>
              <a:gd name="connsiteY3" fmla="*/ 10099 h 10099"/>
              <a:gd name="connsiteX4" fmla="*/ 0 w 10034"/>
              <a:gd name="connsiteY4" fmla="*/ 4013 h 10099"/>
              <a:gd name="connsiteX0" fmla="*/ 0 w 10034"/>
              <a:gd name="connsiteY0" fmla="*/ 4013 h 10099"/>
              <a:gd name="connsiteX1" fmla="*/ 10034 w 10034"/>
              <a:gd name="connsiteY1" fmla="*/ 0 h 10099"/>
              <a:gd name="connsiteX2" fmla="*/ 10034 w 10034"/>
              <a:gd name="connsiteY2" fmla="*/ 10052 h 10099"/>
              <a:gd name="connsiteX3" fmla="*/ 17 w 10034"/>
              <a:gd name="connsiteY3" fmla="*/ 10099 h 10099"/>
              <a:gd name="connsiteX4" fmla="*/ 0 w 10034"/>
              <a:gd name="connsiteY4" fmla="*/ 4013 h 1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 h="10099">
                <a:moveTo>
                  <a:pt x="0" y="4013"/>
                </a:moveTo>
                <a:lnTo>
                  <a:pt x="10034" y="0"/>
                </a:lnTo>
                <a:lnTo>
                  <a:pt x="10034" y="10052"/>
                </a:lnTo>
                <a:lnTo>
                  <a:pt x="17" y="10099"/>
                </a:lnTo>
                <a:cubicBezTo>
                  <a:pt x="11" y="7871"/>
                  <a:pt x="6" y="6241"/>
                  <a:pt x="0" y="4013"/>
                </a:cubicBezTo>
                <a:close/>
              </a:path>
            </a:pathLst>
          </a:cu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dirty="0"/>
          </a:p>
        </p:txBody>
      </p:sp>
      <p:cxnSp>
        <p:nvCxnSpPr>
          <p:cNvPr id="10" name="Connecteur droit 9"/>
          <p:cNvCxnSpPr/>
          <p:nvPr/>
        </p:nvCxnSpPr>
        <p:spPr>
          <a:xfrm>
            <a:off x="8172000" y="1954813"/>
            <a:ext cx="1800000"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p:nvPr/>
        </p:nvCxnSpPr>
        <p:spPr>
          <a:xfrm>
            <a:off x="720000" y="1954813"/>
            <a:ext cx="1800000"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7" name="Sous-titre 2"/>
          <p:cNvSpPr txBox="1">
            <a:spLocks/>
          </p:cNvSpPr>
          <p:nvPr/>
        </p:nvSpPr>
        <p:spPr>
          <a:xfrm>
            <a:off x="0" y="13961481"/>
            <a:ext cx="10720097" cy="292986"/>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chemeClr val="accent6"/>
                </a:solidFill>
                <a:latin typeface="Century Gothic"/>
                <a:cs typeface="Century Gothic"/>
              </a:rPr>
              <a:t>Learn</a:t>
            </a:r>
            <a:r>
              <a:rPr lang="fr-FR" sz="2673" b="1" baseline="30000" dirty="0">
                <a:solidFill>
                  <a:schemeClr val="accent6"/>
                </a:solidFill>
                <a:latin typeface="Century Gothic"/>
                <a:cs typeface="Century Gothic"/>
              </a:rPr>
              <a:t> more about </a:t>
            </a:r>
            <a:r>
              <a:rPr lang="fr-FR" sz="2673" b="1" i="1" baseline="30000" dirty="0">
                <a:solidFill>
                  <a:schemeClr val="accent6"/>
                </a:solidFill>
                <a:latin typeface="Century Gothic"/>
                <a:cs typeface="Century Gothic"/>
              </a:rPr>
              <a:t>Thaumatotibia leucotreta</a:t>
            </a:r>
            <a:r>
              <a:rPr lang="fr-FR" sz="2673" b="1" baseline="30000" dirty="0">
                <a:solidFill>
                  <a:schemeClr val="accent6"/>
                </a:solidFill>
                <a:latin typeface="Century Gothic"/>
                <a:cs typeface="Century Gothic"/>
              </a:rPr>
              <a:t>: www.your.website</a:t>
            </a:r>
          </a:p>
        </p:txBody>
      </p:sp>
      <p:sp>
        <p:nvSpPr>
          <p:cNvPr id="8" name="ZoneTexte 7"/>
          <p:cNvSpPr txBox="1"/>
          <p:nvPr/>
        </p:nvSpPr>
        <p:spPr>
          <a:xfrm>
            <a:off x="1362925" y="7521767"/>
            <a:ext cx="1382284"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71407" y="9464237"/>
            <a:ext cx="2521098" cy="36657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lIns="120268" rtlCol="0">
            <a:spAutoFit/>
          </a:bodyPr>
          <a:lstStyle/>
          <a:p>
            <a:r>
              <a:rPr lang="fr-FR" sz="1782" b="1" dirty="0">
                <a:solidFill>
                  <a:srgbClr val="FFFFFF"/>
                </a:solidFill>
                <a:latin typeface="Century Gothic"/>
                <a:cs typeface="Century Gothic"/>
              </a:rPr>
              <a:t>How to </a:t>
            </a:r>
            <a:r>
              <a:rPr lang="fr-FR" sz="1782" b="1" dirty="0" err="1">
                <a:solidFill>
                  <a:srgbClr val="FFFFFF"/>
                </a:solidFill>
                <a:latin typeface="Century Gothic"/>
                <a:cs typeface="Century Gothic"/>
              </a:rPr>
              <a:t>recognize</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grpSp>
        <p:nvGrpSpPr>
          <p:cNvPr id="42" name="Groupe 41"/>
          <p:cNvGrpSpPr/>
          <p:nvPr/>
        </p:nvGrpSpPr>
        <p:grpSpPr>
          <a:xfrm>
            <a:off x="1446249" y="12651526"/>
            <a:ext cx="1772308" cy="653438"/>
            <a:chOff x="1568956" y="9703316"/>
            <a:chExt cx="1591525" cy="586784"/>
          </a:xfrm>
        </p:grpSpPr>
        <p:grpSp>
          <p:nvGrpSpPr>
            <p:cNvPr id="28" name="Groupe 27"/>
            <p:cNvGrpSpPr/>
            <p:nvPr/>
          </p:nvGrpSpPr>
          <p:grpSpPr>
            <a:xfrm>
              <a:off x="1568956" y="9703316"/>
              <a:ext cx="1591525" cy="586784"/>
              <a:chOff x="1568956" y="9703316"/>
              <a:chExt cx="1591525" cy="586784"/>
            </a:xfrm>
          </p:grpSpPr>
          <p:sp>
            <p:nvSpPr>
              <p:cNvPr id="19" name="Ellipse 18"/>
              <p:cNvSpPr/>
              <p:nvPr/>
            </p:nvSpPr>
            <p:spPr>
              <a:xfrm>
                <a:off x="1568956" y="9794184"/>
                <a:ext cx="495916" cy="495916"/>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fr-FR" sz="3207"/>
              </a:p>
            </p:txBody>
          </p:sp>
          <p:sp>
            <p:nvSpPr>
              <p:cNvPr id="20" name="ZoneTexte 19"/>
              <p:cNvSpPr txBox="1"/>
              <p:nvPr/>
            </p:nvSpPr>
            <p:spPr>
              <a:xfrm>
                <a:off x="1898263" y="9703316"/>
                <a:ext cx="1262218" cy="298377"/>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fr-FR" sz="1559" b="1" dirty="0">
                    <a:solidFill>
                      <a:srgbClr val="FFFFFF"/>
                    </a:solidFill>
                    <a:latin typeface="Century Gothic"/>
                    <a:cs typeface="Century Gothic"/>
                  </a:rPr>
                  <a:t>Contact us!</a:t>
                </a:r>
              </a:p>
            </p:txBody>
          </p:sp>
        </p:grpSp>
        <p:pic>
          <p:nvPicPr>
            <p:cNvPr id="41" name="Image 40"/>
            <p:cNvPicPr>
              <a:picLocks noChangeAspect="1"/>
            </p:cNvPicPr>
            <p:nvPr/>
          </p:nvPicPr>
          <p:blipFill>
            <a:blip r:embed="rId3"/>
            <a:stretch>
              <a:fillRect/>
            </a:stretch>
          </p:blipFill>
          <p:spPr>
            <a:xfrm>
              <a:off x="1660620" y="9901001"/>
              <a:ext cx="308650" cy="309042"/>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pic>
      </p:grpSp>
      <p:sp>
        <p:nvSpPr>
          <p:cNvPr id="7" name="Triangle isocèle 6"/>
          <p:cNvSpPr/>
          <p:nvPr/>
        </p:nvSpPr>
        <p:spPr>
          <a:xfrm rot="16200000" flipH="1">
            <a:off x="3956395" y="10175716"/>
            <a:ext cx="318209" cy="238942"/>
          </a:xfrm>
          <a:prstGeom prst="triangle">
            <a:avLst/>
          </a:prstGeom>
          <a:solidFill>
            <a:schemeClr val="accent6"/>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pic>
        <p:nvPicPr>
          <p:cNvPr id="9" name="Image 8"/>
          <p:cNvPicPr>
            <a:picLocks noChangeAspect="1"/>
          </p:cNvPicPr>
          <p:nvPr/>
        </p:nvPicPr>
        <p:blipFill>
          <a:blip r:embed="rId4"/>
          <a:stretch>
            <a:fillRect/>
          </a:stretch>
        </p:blipFill>
        <p:spPr>
          <a:xfrm>
            <a:off x="6939814" y="10946037"/>
            <a:ext cx="244405" cy="319085"/>
          </a:xfrm>
          <a:prstGeom prst="rect">
            <a:avLst/>
          </a:prstGeom>
        </p:spPr>
      </p:pic>
      <p:pic>
        <p:nvPicPr>
          <p:cNvPr id="25" name="Image 24" descr="logo eppo.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76717" y="12668622"/>
            <a:ext cx="822236" cy="859610"/>
          </a:xfrm>
          <a:prstGeom prst="rect">
            <a:avLst/>
          </a:prstGeom>
        </p:spPr>
      </p:pic>
      <p:sp>
        <p:nvSpPr>
          <p:cNvPr id="33" name="ZoneTexte 32"/>
          <p:cNvSpPr txBox="1"/>
          <p:nvPr/>
        </p:nvSpPr>
        <p:spPr>
          <a:xfrm>
            <a:off x="2024432" y="13023223"/>
            <a:ext cx="5483201" cy="400110"/>
          </a:xfrm>
          <a:prstGeom prst="rect">
            <a:avLst/>
          </a:prstGeom>
          <a:noFill/>
        </p:spPr>
        <p:txBody>
          <a:bodyPr wrap="square" rtlCol="0">
            <a:spAutoFit/>
          </a:bodyPr>
          <a:lstStyle/>
          <a:p>
            <a:r>
              <a:rPr lang="en-GB" sz="2000" dirty="0"/>
              <a:t>Your contact details, logos, links, QR codes …</a:t>
            </a:r>
          </a:p>
        </p:txBody>
      </p:sp>
      <p:sp>
        <p:nvSpPr>
          <p:cNvPr id="6" name="ZoneTexte 5"/>
          <p:cNvSpPr txBox="1"/>
          <p:nvPr/>
        </p:nvSpPr>
        <p:spPr>
          <a:xfrm>
            <a:off x="4234971" y="10052540"/>
            <a:ext cx="2503518" cy="523220"/>
          </a:xfrm>
          <a:prstGeom prst="rect">
            <a:avLst/>
          </a:prstGeom>
          <a:noFill/>
        </p:spPr>
        <p:txBody>
          <a:bodyPr wrap="square" rtlCol="0">
            <a:spAutoFit/>
          </a:bodyPr>
          <a:lstStyle/>
          <a:p>
            <a:r>
              <a:rPr lang="en-GB" sz="1400" dirty="0"/>
              <a:t>Larva inside a tangerine fruit (detection at import)</a:t>
            </a:r>
          </a:p>
        </p:txBody>
      </p:sp>
      <p:sp>
        <p:nvSpPr>
          <p:cNvPr id="34" name="ZoneTexte 33"/>
          <p:cNvSpPr txBox="1"/>
          <p:nvPr/>
        </p:nvSpPr>
        <p:spPr>
          <a:xfrm>
            <a:off x="4428041" y="10864534"/>
            <a:ext cx="2503518" cy="523220"/>
          </a:xfrm>
          <a:prstGeom prst="rect">
            <a:avLst/>
          </a:prstGeom>
          <a:noFill/>
        </p:spPr>
        <p:txBody>
          <a:bodyPr wrap="square" rtlCol="0">
            <a:spAutoFit/>
          </a:bodyPr>
          <a:lstStyle/>
          <a:p>
            <a:pPr algn="r"/>
            <a:r>
              <a:rPr lang="en-GB" sz="1400" dirty="0"/>
              <a:t>Damage on a rose</a:t>
            </a:r>
            <a:br>
              <a:rPr lang="en-GB" sz="1400" dirty="0"/>
            </a:br>
            <a:r>
              <a:rPr lang="en-GB" sz="1400" dirty="0"/>
              <a:t> (detection at import)</a:t>
            </a:r>
          </a:p>
        </p:txBody>
      </p:sp>
      <p:sp>
        <p:nvSpPr>
          <p:cNvPr id="24" name="ZoneTexte 23"/>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26" name="ZoneTexte 25">
            <a:extLst>
              <a:ext uri="{FF2B5EF4-FFF2-40B4-BE49-F238E27FC236}">
                <a16:creationId xmlns:a16="http://schemas.microsoft.com/office/drawing/2014/main" id="{3F3AFAB8-5C73-4FAF-B3F7-F7EFFA8363D8}"/>
              </a:ext>
            </a:extLst>
          </p:cNvPr>
          <p:cNvSpPr txBox="1"/>
          <p:nvPr/>
        </p:nvSpPr>
        <p:spPr>
          <a:xfrm>
            <a:off x="2628414" y="6880994"/>
            <a:ext cx="6935795" cy="230832"/>
          </a:xfrm>
          <a:prstGeom prst="rect">
            <a:avLst/>
          </a:prstGeom>
          <a:noFill/>
        </p:spPr>
        <p:txBody>
          <a:bodyPr wrap="square" rtlCol="0">
            <a:spAutoFit/>
          </a:bodyPr>
          <a:lstStyle/>
          <a:p>
            <a:r>
              <a:rPr lang="en-GB" sz="900" dirty="0"/>
              <a:t>Larva in sweet pepper. Courtesy</a:t>
            </a:r>
            <a:r>
              <a:rPr lang="de-DE" sz="900" dirty="0"/>
              <a:t>: M. van der Straten. </a:t>
            </a:r>
            <a:r>
              <a:rPr lang="en-GB" sz="900" dirty="0"/>
              <a:t>EPPO Global Database, https://gd.eppo.int</a:t>
            </a:r>
          </a:p>
        </p:txBody>
      </p:sp>
      <p:sp>
        <p:nvSpPr>
          <p:cNvPr id="29" name="ZoneTexte 28">
            <a:extLst>
              <a:ext uri="{FF2B5EF4-FFF2-40B4-BE49-F238E27FC236}">
                <a16:creationId xmlns:a16="http://schemas.microsoft.com/office/drawing/2014/main" id="{8E862D14-9A08-406D-980A-8D9BD88D31C5}"/>
              </a:ext>
            </a:extLst>
          </p:cNvPr>
          <p:cNvSpPr txBox="1"/>
          <p:nvPr/>
        </p:nvSpPr>
        <p:spPr>
          <a:xfrm>
            <a:off x="1271796" y="11748053"/>
            <a:ext cx="2881288" cy="369332"/>
          </a:xfrm>
          <a:prstGeom prst="rect">
            <a:avLst/>
          </a:prstGeom>
          <a:noFill/>
        </p:spPr>
        <p:txBody>
          <a:bodyPr wrap="square" rtlCol="0">
            <a:spAutoFit/>
          </a:bodyPr>
          <a:lstStyle/>
          <a:p>
            <a:r>
              <a:rPr lang="en-GB" sz="900" dirty="0"/>
              <a:t>Courtesy</a:t>
            </a:r>
            <a:r>
              <a:rPr lang="de-DE" sz="900" dirty="0"/>
              <a:t>: M. van der Straten.</a:t>
            </a:r>
            <a:br>
              <a:rPr lang="en-GB" sz="900" dirty="0"/>
            </a:br>
            <a:r>
              <a:rPr lang="en-GB" sz="900" dirty="0"/>
              <a:t>EPPO Global Database. https://gd.eppo.int</a:t>
            </a:r>
          </a:p>
        </p:txBody>
      </p:sp>
      <p:sp>
        <p:nvSpPr>
          <p:cNvPr id="30" name="ZoneTexte 29">
            <a:extLst>
              <a:ext uri="{FF2B5EF4-FFF2-40B4-BE49-F238E27FC236}">
                <a16:creationId xmlns:a16="http://schemas.microsoft.com/office/drawing/2014/main" id="{D6C97899-8895-4523-9D73-C76126219F99}"/>
              </a:ext>
            </a:extLst>
          </p:cNvPr>
          <p:cNvSpPr txBox="1"/>
          <p:nvPr/>
        </p:nvSpPr>
        <p:spPr>
          <a:xfrm>
            <a:off x="7274756" y="11792335"/>
            <a:ext cx="2881288" cy="369332"/>
          </a:xfrm>
          <a:prstGeom prst="rect">
            <a:avLst/>
          </a:prstGeom>
          <a:noFill/>
        </p:spPr>
        <p:txBody>
          <a:bodyPr wrap="square" rtlCol="0">
            <a:spAutoFit/>
          </a:bodyPr>
          <a:lstStyle/>
          <a:p>
            <a:r>
              <a:rPr lang="en-GB" sz="900" dirty="0"/>
              <a:t>Courtesy</a:t>
            </a:r>
            <a:r>
              <a:rPr lang="de-DE" sz="900" dirty="0"/>
              <a:t>: M. van der </a:t>
            </a:r>
            <a:r>
              <a:rPr lang="de-DE" sz="900"/>
              <a:t>Straten.</a:t>
            </a:r>
            <a:br>
              <a:rPr lang="de-DE" sz="900" dirty="0"/>
            </a:br>
            <a:r>
              <a:rPr lang="en-GB" sz="900" dirty="0"/>
              <a:t>EPPO Global Database. https://gd.eppo.int</a:t>
            </a:r>
          </a:p>
        </p:txBody>
      </p:sp>
      <p:sp>
        <p:nvSpPr>
          <p:cNvPr id="31" name="ZoneTexte 30">
            <a:extLst>
              <a:ext uri="{FF2B5EF4-FFF2-40B4-BE49-F238E27FC236}">
                <a16:creationId xmlns:a16="http://schemas.microsoft.com/office/drawing/2014/main" id="{D59FF968-1C0D-42D0-91CE-0B6AD0A514C1}"/>
              </a:ext>
            </a:extLst>
          </p:cNvPr>
          <p:cNvSpPr txBox="1"/>
          <p:nvPr/>
        </p:nvSpPr>
        <p:spPr>
          <a:xfrm>
            <a:off x="-882345" y="83038"/>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HELP US STOP THIS PEST!</a:t>
            </a:r>
          </a:p>
          <a:p>
            <a:pPr algn="ctr"/>
            <a:r>
              <a:rPr lang="fr-FR" sz="5345" b="1" i="1" baseline="30000" dirty="0">
                <a:solidFill>
                  <a:schemeClr val="bg1"/>
                </a:solidFill>
                <a:latin typeface="Century Gothic"/>
                <a:ea typeface="+mj-ea"/>
                <a:cs typeface="Century Gothic"/>
              </a:rPr>
              <a:t>Thaumatotibia leucotreta</a:t>
            </a: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citrus and </a:t>
            </a:r>
            <a:r>
              <a:rPr lang="fr-FR" sz="3118" b="1" baseline="30000" dirty="0" err="1">
                <a:solidFill>
                  <a:schemeClr val="bg1"/>
                </a:solidFill>
                <a:latin typeface="Century Gothic"/>
                <a:ea typeface="+mj-ea"/>
                <a:cs typeface="Century Gothic"/>
              </a:rPr>
              <a:t>sweet</a:t>
            </a:r>
            <a:r>
              <a:rPr lang="fr-FR" sz="3118" b="1" baseline="30000" dirty="0">
                <a:solidFill>
                  <a:schemeClr val="bg1"/>
                </a:solidFill>
                <a:latin typeface="Century Gothic"/>
                <a:ea typeface="+mj-ea"/>
                <a:cs typeface="Century Gothic"/>
              </a:rPr>
              <a:t> pepper</a:t>
            </a:r>
          </a:p>
        </p:txBody>
      </p:sp>
      <p:pic>
        <p:nvPicPr>
          <p:cNvPr id="13" name="Image 12">
            <a:extLst>
              <a:ext uri="{FF2B5EF4-FFF2-40B4-BE49-F238E27FC236}">
                <a16:creationId xmlns:a16="http://schemas.microsoft.com/office/drawing/2014/main" id="{0EDE2420-C0C5-4E14-AF0C-6F56742903DB}"/>
              </a:ext>
            </a:extLst>
          </p:cNvPr>
          <p:cNvPicPr>
            <a:picLocks noChangeAspect="1"/>
          </p:cNvPicPr>
          <p:nvPr/>
        </p:nvPicPr>
        <p:blipFill>
          <a:blip r:embed="rId6"/>
          <a:stretch>
            <a:fillRect/>
          </a:stretch>
        </p:blipFill>
        <p:spPr>
          <a:xfrm>
            <a:off x="2628414" y="2558837"/>
            <a:ext cx="5388535" cy="4267677"/>
          </a:xfrm>
          <a:prstGeom prst="rect">
            <a:avLst/>
          </a:prstGeom>
          <a:ln w="38100">
            <a:solidFill>
              <a:schemeClr val="bg1"/>
            </a:solidFill>
          </a:ln>
        </p:spPr>
      </p:pic>
      <p:pic>
        <p:nvPicPr>
          <p:cNvPr id="15" name="Image 14" descr="Une image contenant alimentation, mangé&#10;&#10;Description générée automatiquement">
            <a:extLst>
              <a:ext uri="{FF2B5EF4-FFF2-40B4-BE49-F238E27FC236}">
                <a16:creationId xmlns:a16="http://schemas.microsoft.com/office/drawing/2014/main" id="{F83F4418-6E2C-4C6C-85D6-098070CBD0FD}"/>
              </a:ext>
            </a:extLst>
          </p:cNvPr>
          <p:cNvPicPr>
            <a:picLocks noChangeAspect="1"/>
          </p:cNvPicPr>
          <p:nvPr/>
        </p:nvPicPr>
        <p:blipFill rotWithShape="1">
          <a:blip r:embed="rId7"/>
          <a:srcRect l="5224" t="8470" r="5460" b="4312"/>
          <a:stretch/>
        </p:blipFill>
        <p:spPr>
          <a:xfrm>
            <a:off x="1376655" y="9875099"/>
            <a:ext cx="2503518" cy="1833527"/>
          </a:xfrm>
          <a:prstGeom prst="rect">
            <a:avLst/>
          </a:prstGeom>
        </p:spPr>
      </p:pic>
      <p:pic>
        <p:nvPicPr>
          <p:cNvPr id="17" name="Image 16">
            <a:extLst>
              <a:ext uri="{FF2B5EF4-FFF2-40B4-BE49-F238E27FC236}">
                <a16:creationId xmlns:a16="http://schemas.microsoft.com/office/drawing/2014/main" id="{A5912084-C609-43BB-A732-639FE3714269}"/>
              </a:ext>
            </a:extLst>
          </p:cNvPr>
          <p:cNvPicPr>
            <a:picLocks noChangeAspect="1"/>
          </p:cNvPicPr>
          <p:nvPr/>
        </p:nvPicPr>
        <p:blipFill>
          <a:blip r:embed="rId8"/>
          <a:stretch>
            <a:fillRect/>
          </a:stretch>
        </p:blipFill>
        <p:spPr>
          <a:xfrm>
            <a:off x="7250549" y="9830812"/>
            <a:ext cx="2313660" cy="1832400"/>
          </a:xfrm>
          <a:prstGeom prst="rect">
            <a:avLst/>
          </a:prstGeom>
        </p:spPr>
      </p:pic>
      <p:sp>
        <p:nvSpPr>
          <p:cNvPr id="37" name="ZoneTexte 36">
            <a:extLst>
              <a:ext uri="{FF2B5EF4-FFF2-40B4-BE49-F238E27FC236}">
                <a16:creationId xmlns:a16="http://schemas.microsoft.com/office/drawing/2014/main" id="{9B7AFAD9-1C5A-4708-A70A-17EFEED7CBA9}"/>
              </a:ext>
            </a:extLst>
          </p:cNvPr>
          <p:cNvSpPr txBox="1"/>
          <p:nvPr/>
        </p:nvSpPr>
        <p:spPr>
          <a:xfrm>
            <a:off x="1362924" y="7910847"/>
            <a:ext cx="8336029" cy="1384995"/>
          </a:xfrm>
          <a:prstGeom prst="rect">
            <a:avLst/>
          </a:prstGeom>
          <a:noFill/>
        </p:spPr>
        <p:txBody>
          <a:bodyPr wrap="square" rtlCol="0">
            <a:spAutoFit/>
          </a:bodyPr>
          <a:lstStyle/>
          <a:p>
            <a:pPr algn="just"/>
            <a:r>
              <a:rPr lang="en-GB" sz="1400" dirty="0"/>
              <a:t>The false codling moth</a:t>
            </a:r>
            <a:r>
              <a:rPr lang="en-GB" sz="1400" i="1" dirty="0"/>
              <a:t>, Thaumatotibia leucotreta, </a:t>
            </a:r>
            <a:r>
              <a:rPr lang="en-GB" sz="1400" dirty="0"/>
              <a:t>is a pest of many economically important crops in Africa and Israel. Larvae feed in fruit of more than 130 plant species. This pest is regularly intercepted during import inspections in consignments of citrus fruit, sweet peppers as well as in roses.</a:t>
            </a:r>
          </a:p>
          <a:p>
            <a:pPr algn="just"/>
            <a:r>
              <a:rPr lang="en-GB" sz="1400" dirty="0"/>
              <a:t>If it was introduced into the EPPO region, this pest is likely to establish around the Mediterranean basin, where it could  cause high yield losses and require application of insecticides. It is important to prevent the introduction and establishment of this pest in the EPPO region. </a:t>
            </a:r>
          </a:p>
        </p:txBody>
      </p:sp>
    </p:spTree>
    <p:extLst>
      <p:ext uri="{BB962C8B-B14F-4D97-AF65-F5344CB8AC3E}">
        <p14:creationId xmlns:p14="http://schemas.microsoft.com/office/powerpoint/2010/main" val="2726546980"/>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255</Words>
  <Application>Microsoft Office PowerPoint</Application>
  <PresentationFormat>Personnalisé</PresentationFormat>
  <Paragraphs>17</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Century Gothic</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Muriel Suffert</cp:lastModifiedBy>
  <cp:revision>95</cp:revision>
  <cp:lastPrinted>2017-06-01T13:06:56Z</cp:lastPrinted>
  <dcterms:created xsi:type="dcterms:W3CDTF">2016-07-12T13:11:24Z</dcterms:created>
  <dcterms:modified xsi:type="dcterms:W3CDTF">2021-09-13T09:11:05Z</dcterms:modified>
</cp:coreProperties>
</file>