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660"/>
  </p:normalViewPr>
  <p:slideViewPr>
    <p:cSldViewPr snapToGrid="0" snapToObjects="1">
      <p:cViewPr>
        <p:scale>
          <a:sx n="75" d="100"/>
          <a:sy n="75" d="100"/>
        </p:scale>
        <p:origin x="1500" y="-1392"/>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01/04/2021</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01/04/2021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01/04/2021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01/04/2021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01/04/2021</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forme warning EPP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24"/>
            <a:ext cx="10720098" cy="7232832"/>
          </a:xfrm>
          <a:prstGeom prst="rect">
            <a:avLst/>
          </a:prstGeom>
        </p:spPr>
      </p:pic>
      <p:pic>
        <p:nvPicPr>
          <p:cNvPr id="5" name="Image 4"/>
          <p:cNvPicPr>
            <a:picLocks noChangeAspect="1"/>
          </p:cNvPicPr>
          <p:nvPr/>
        </p:nvPicPr>
        <p:blipFill>
          <a:blip r:embed="rId3"/>
          <a:srcRect/>
          <a:stretch/>
        </p:blipFill>
        <p:spPr>
          <a:xfrm>
            <a:off x="2222411" y="2718685"/>
            <a:ext cx="6236984" cy="4322443"/>
          </a:xfrm>
          <a:prstGeom prst="rect">
            <a:avLst/>
          </a:prstGeom>
          <a:ln w="38100" cmpd="sng">
            <a:solidFill>
              <a:schemeClr val="bg1"/>
            </a:solidFill>
          </a:ln>
        </p:spPr>
      </p:pic>
      <p:cxnSp>
        <p:nvCxnSpPr>
          <p:cNvPr id="10" name="Connecteur droit 9"/>
          <p:cNvCxnSpPr/>
          <p:nvPr/>
        </p:nvCxnSpPr>
        <p:spPr>
          <a:xfrm>
            <a:off x="753726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66593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0" name="ZoneTexte 19"/>
          <p:cNvSpPr txBox="1"/>
          <p:nvPr/>
        </p:nvSpPr>
        <p:spPr>
          <a:xfrm>
            <a:off x="1785718" y="12754906"/>
            <a:ext cx="1372611" cy="332270"/>
          </a:xfrm>
          <a:prstGeom prst="rect">
            <a:avLst/>
          </a:prstGeom>
          <a:noFill/>
        </p:spPr>
        <p:txBody>
          <a:bodyPr wrap="square" rtlCol="0">
            <a:spAutoFit/>
          </a:bodyPr>
          <a:lstStyle/>
          <a:p>
            <a:r>
              <a:rPr lang="fr-FR" sz="1559" b="1" dirty="0">
                <a:solidFill>
                  <a:srgbClr val="FFFFFF"/>
                </a:solidFill>
                <a:latin typeface="Century Gothic"/>
                <a:cs typeface="Century Gothic"/>
              </a:rPr>
              <a:t>Contact us !</a:t>
            </a:r>
          </a:p>
        </p:txBody>
      </p:sp>
      <p:sp>
        <p:nvSpPr>
          <p:cNvPr id="27" name="Sous-titre 2"/>
          <p:cNvSpPr txBox="1">
            <a:spLocks/>
          </p:cNvSpPr>
          <p:nvPr/>
        </p:nvSpPr>
        <p:spPr>
          <a:xfrm>
            <a:off x="0" y="13929829"/>
            <a:ext cx="10691813" cy="31123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D53E33"/>
                </a:solidFill>
                <a:latin typeface="Century Gothic"/>
                <a:cs typeface="Century Gothic"/>
              </a:rPr>
              <a:t>Learn</a:t>
            </a:r>
            <a:r>
              <a:rPr lang="fr-FR" sz="2673" b="1" baseline="30000" dirty="0">
                <a:solidFill>
                  <a:srgbClr val="D53E33"/>
                </a:solidFill>
                <a:latin typeface="Century Gothic"/>
                <a:cs typeface="Century Gothic"/>
              </a:rPr>
              <a:t> more about</a:t>
            </a:r>
            <a:r>
              <a:rPr lang="fr-FR" sz="2673" b="1" dirty="0">
                <a:solidFill>
                  <a:srgbClr val="D53E33"/>
                </a:solidFill>
                <a:latin typeface="Century Gothic"/>
                <a:cs typeface="Century Gothic"/>
              </a:rPr>
              <a:t> </a:t>
            </a:r>
            <a:r>
              <a:rPr lang="fr-FR" sz="2673" b="1" baseline="30000" dirty="0">
                <a:solidFill>
                  <a:srgbClr val="D53E33"/>
                </a:solidFill>
                <a:latin typeface="Century Gothic"/>
                <a:cs typeface="Century Gothic"/>
              </a:rPr>
              <a:t>the</a:t>
            </a:r>
            <a:r>
              <a:rPr lang="fr-FR" sz="2673" b="1" dirty="0">
                <a:solidFill>
                  <a:srgbClr val="D53E33"/>
                </a:solidFill>
                <a:latin typeface="Century Gothic"/>
                <a:cs typeface="Century Gothic"/>
              </a:rPr>
              <a:t> </a:t>
            </a:r>
            <a:r>
              <a:rPr lang="fr-FR" sz="2673" b="1" baseline="30000" dirty="0" err="1">
                <a:solidFill>
                  <a:srgbClr val="D53E33"/>
                </a:solidFill>
                <a:latin typeface="Century Gothic"/>
                <a:cs typeface="Century Gothic"/>
              </a:rPr>
              <a:t>fall</a:t>
            </a:r>
            <a:r>
              <a:rPr lang="fr-FR" sz="2673" b="1" baseline="30000" dirty="0">
                <a:solidFill>
                  <a:srgbClr val="D53E33"/>
                </a:solidFill>
                <a:latin typeface="Century Gothic"/>
                <a:cs typeface="Century Gothic"/>
              </a:rPr>
              <a:t> </a:t>
            </a:r>
            <a:r>
              <a:rPr lang="fr-FR" sz="2673" b="1" baseline="30000" dirty="0" err="1">
                <a:solidFill>
                  <a:srgbClr val="D53E33"/>
                </a:solidFill>
                <a:latin typeface="Century Gothic"/>
                <a:cs typeface="Century Gothic"/>
              </a:rPr>
              <a:t>armyworm</a:t>
            </a:r>
            <a:r>
              <a:rPr lang="fr-FR" sz="2673" b="1" baseline="30000" dirty="0">
                <a:solidFill>
                  <a:srgbClr val="D53E33"/>
                </a:solidFill>
                <a:latin typeface="Century Gothic"/>
                <a:cs typeface="Century Gothic"/>
              </a:rPr>
              <a:t>: www.your.website</a:t>
            </a:r>
          </a:p>
        </p:txBody>
      </p:sp>
      <p:pic>
        <p:nvPicPr>
          <p:cNvPr id="32" name="Image 31" descr="logo eppo.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7988" y="12752352"/>
            <a:ext cx="822236" cy="859610"/>
          </a:xfrm>
          <a:prstGeom prst="rect">
            <a:avLst/>
          </a:prstGeom>
        </p:spPr>
      </p:pic>
      <p:sp>
        <p:nvSpPr>
          <p:cNvPr id="8" name="ZoneTexte 7"/>
          <p:cNvSpPr txBox="1"/>
          <p:nvPr/>
        </p:nvSpPr>
        <p:spPr>
          <a:xfrm>
            <a:off x="1362925" y="7871572"/>
            <a:ext cx="1382284"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62925" y="9901290"/>
            <a:ext cx="1895669"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Larval</a:t>
            </a:r>
            <a:r>
              <a:rPr lang="fr-FR" sz="1782" b="1" dirty="0">
                <a:solidFill>
                  <a:srgbClr val="FFFFFF"/>
                </a:solidFill>
                <a:latin typeface="Century Gothic"/>
                <a:cs typeface="Century Gothic"/>
              </a:rPr>
              <a:t> damage</a:t>
            </a:r>
          </a:p>
        </p:txBody>
      </p:sp>
      <p:sp>
        <p:nvSpPr>
          <p:cNvPr id="9" name="ZoneTexte 8"/>
          <p:cNvSpPr txBox="1"/>
          <p:nvPr/>
        </p:nvSpPr>
        <p:spPr>
          <a:xfrm>
            <a:off x="-852879" y="452"/>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BE AWARE!</a:t>
            </a:r>
          </a:p>
          <a:p>
            <a:pPr algn="ctr"/>
            <a:r>
              <a:rPr lang="fr-FR" sz="5345" b="1" baseline="30000" dirty="0" err="1">
                <a:solidFill>
                  <a:schemeClr val="bg1"/>
                </a:solidFill>
                <a:latin typeface="Century Gothic"/>
                <a:ea typeface="+mj-ea"/>
                <a:cs typeface="Century Gothic"/>
              </a:rPr>
              <a:t>Fall</a:t>
            </a:r>
            <a:r>
              <a:rPr lang="fr-FR" sz="5345" b="1" baseline="30000" dirty="0">
                <a:solidFill>
                  <a:schemeClr val="bg1"/>
                </a:solidFill>
                <a:latin typeface="Century Gothic"/>
                <a:ea typeface="+mj-ea"/>
                <a:cs typeface="Century Gothic"/>
              </a:rPr>
              <a:t> </a:t>
            </a:r>
            <a:r>
              <a:rPr lang="fr-FR" sz="5345" b="1" baseline="30000" dirty="0" err="1">
                <a:solidFill>
                  <a:schemeClr val="bg1"/>
                </a:solidFill>
                <a:latin typeface="Century Gothic"/>
                <a:ea typeface="+mj-ea"/>
                <a:cs typeface="Century Gothic"/>
              </a:rPr>
              <a:t>armyworm</a:t>
            </a:r>
            <a:endParaRPr lang="fr-FR" sz="5345" b="1" baseline="30000" dirty="0">
              <a:solidFill>
                <a:schemeClr val="bg1"/>
              </a:solidFill>
              <a:latin typeface="Century Gothic"/>
              <a:ea typeface="+mj-ea"/>
              <a:cs typeface="Century Gothic"/>
            </a:endParaRP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a:t>
            </a:r>
            <a:r>
              <a:rPr lang="fr-FR" sz="3118" b="1" baseline="30000" dirty="0" err="1">
                <a:solidFill>
                  <a:schemeClr val="bg1"/>
                </a:solidFill>
                <a:latin typeface="Century Gothic"/>
                <a:ea typeface="+mj-ea"/>
                <a:cs typeface="Century Gothic"/>
              </a:rPr>
              <a:t>maize</a:t>
            </a:r>
            <a:r>
              <a:rPr lang="fr-FR" sz="3118" b="1" baseline="30000" dirty="0">
                <a:solidFill>
                  <a:schemeClr val="bg1"/>
                </a:solidFill>
                <a:latin typeface="Century Gothic"/>
                <a:ea typeface="+mj-ea"/>
                <a:cs typeface="Century Gothic"/>
              </a:rPr>
              <a:t> and </a:t>
            </a:r>
            <a:r>
              <a:rPr lang="fr-FR" sz="3118" b="1" baseline="30000" dirty="0" err="1">
                <a:solidFill>
                  <a:schemeClr val="bg1"/>
                </a:solidFill>
                <a:latin typeface="Century Gothic"/>
                <a:ea typeface="+mj-ea"/>
                <a:cs typeface="Century Gothic"/>
              </a:rPr>
              <a:t>many</a:t>
            </a:r>
            <a:r>
              <a:rPr lang="fr-FR" sz="3118" b="1" baseline="30000" dirty="0">
                <a:solidFill>
                  <a:schemeClr val="bg1"/>
                </a:solidFill>
                <a:latin typeface="Century Gothic"/>
                <a:ea typeface="+mj-ea"/>
                <a:cs typeface="Century Gothic"/>
              </a:rPr>
              <a:t> </a:t>
            </a:r>
            <a:r>
              <a:rPr lang="fr-FR" sz="3118" b="1" baseline="30000" dirty="0" err="1">
                <a:solidFill>
                  <a:schemeClr val="bg1"/>
                </a:solidFill>
                <a:latin typeface="Century Gothic"/>
                <a:ea typeface="+mj-ea"/>
                <a:cs typeface="Century Gothic"/>
              </a:rPr>
              <a:t>other</a:t>
            </a:r>
            <a:r>
              <a:rPr lang="fr-FR" sz="3118" b="1" baseline="30000" dirty="0">
                <a:solidFill>
                  <a:schemeClr val="bg1"/>
                </a:solidFill>
                <a:latin typeface="Century Gothic"/>
                <a:ea typeface="+mj-ea"/>
                <a:cs typeface="Century Gothic"/>
              </a:rPr>
              <a:t> </a:t>
            </a:r>
            <a:r>
              <a:rPr lang="fr-FR" sz="3118" b="1" baseline="30000" dirty="0" err="1">
                <a:solidFill>
                  <a:schemeClr val="bg1"/>
                </a:solidFill>
                <a:latin typeface="Century Gothic"/>
                <a:ea typeface="+mj-ea"/>
                <a:cs typeface="Century Gothic"/>
              </a:rPr>
              <a:t>crops</a:t>
            </a:r>
            <a:endParaRPr lang="fr-FR" sz="3118" b="1" baseline="30000" dirty="0">
              <a:solidFill>
                <a:schemeClr val="bg1"/>
              </a:solidFill>
              <a:latin typeface="Century Gothic"/>
              <a:ea typeface="+mj-ea"/>
              <a:cs typeface="Century Gothic"/>
            </a:endParaRPr>
          </a:p>
        </p:txBody>
      </p:sp>
      <p:grpSp>
        <p:nvGrpSpPr>
          <p:cNvPr id="29" name="Groupe 28"/>
          <p:cNvGrpSpPr/>
          <p:nvPr/>
        </p:nvGrpSpPr>
        <p:grpSpPr>
          <a:xfrm>
            <a:off x="1354444" y="12770921"/>
            <a:ext cx="1772308" cy="653438"/>
            <a:chOff x="1568956" y="9703316"/>
            <a:chExt cx="1591525" cy="586784"/>
          </a:xfrm>
          <a:solidFill>
            <a:srgbClr val="E15743"/>
          </a:solidFill>
        </p:grpSpPr>
        <p:grpSp>
          <p:nvGrpSpPr>
            <p:cNvPr id="39" name="Groupe 38"/>
            <p:cNvGrpSpPr/>
            <p:nvPr/>
          </p:nvGrpSpPr>
          <p:grpSpPr>
            <a:xfrm>
              <a:off x="1568956" y="9703316"/>
              <a:ext cx="1591525" cy="586784"/>
              <a:chOff x="1568956" y="9703316"/>
              <a:chExt cx="1591525" cy="586784"/>
            </a:xfrm>
            <a:grpFill/>
          </p:grpSpPr>
          <p:sp>
            <p:nvSpPr>
              <p:cNvPr id="41" name="Ellipse 40"/>
              <p:cNvSpPr/>
              <p:nvPr/>
            </p:nvSpPr>
            <p:spPr>
              <a:xfrm>
                <a:off x="1568956" y="9794184"/>
                <a:ext cx="495916" cy="49591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42" name="ZoneTexte 41"/>
              <p:cNvSpPr txBox="1"/>
              <p:nvPr/>
            </p:nvSpPr>
            <p:spPr>
              <a:xfrm>
                <a:off x="1898263" y="9703316"/>
                <a:ext cx="1262218" cy="298377"/>
              </a:xfrm>
              <a:prstGeom prst="rect">
                <a:avLst/>
              </a:prstGeom>
              <a:grpFill/>
            </p:spPr>
            <p:txBody>
              <a:bodyPr wrap="square" rtlCol="0">
                <a:spAutoFit/>
              </a:bodyPr>
              <a:lstStyle/>
              <a:p>
                <a:r>
                  <a:rPr lang="fr-FR" sz="1559" b="1" dirty="0">
                    <a:solidFill>
                      <a:srgbClr val="FFFFFF"/>
                    </a:solidFill>
                    <a:latin typeface="Century Gothic"/>
                    <a:cs typeface="Century Gothic"/>
                  </a:rPr>
                  <a:t>Contact us!</a:t>
                </a:r>
              </a:p>
            </p:txBody>
          </p:sp>
        </p:grpSp>
        <p:pic>
          <p:nvPicPr>
            <p:cNvPr id="40" name="Image 39"/>
            <p:cNvPicPr>
              <a:picLocks noChangeAspect="1"/>
            </p:cNvPicPr>
            <p:nvPr/>
          </p:nvPicPr>
          <p:blipFill>
            <a:blip r:embed="rId5"/>
            <a:stretch>
              <a:fillRect/>
            </a:stretch>
          </p:blipFill>
          <p:spPr>
            <a:xfrm>
              <a:off x="1660620" y="9901001"/>
              <a:ext cx="308650" cy="309042"/>
            </a:xfrm>
            <a:prstGeom prst="rect">
              <a:avLst/>
            </a:prstGeom>
            <a:grpFill/>
          </p:spPr>
        </p:pic>
      </p:grpSp>
      <p:sp>
        <p:nvSpPr>
          <p:cNvPr id="2" name="ZoneTexte 1"/>
          <p:cNvSpPr txBox="1"/>
          <p:nvPr/>
        </p:nvSpPr>
        <p:spPr>
          <a:xfrm>
            <a:off x="1354444" y="8263274"/>
            <a:ext cx="7924341" cy="1384995"/>
          </a:xfrm>
          <a:prstGeom prst="rect">
            <a:avLst/>
          </a:prstGeom>
          <a:noFill/>
        </p:spPr>
        <p:txBody>
          <a:bodyPr wrap="square" rtlCol="0">
            <a:spAutoFit/>
          </a:bodyPr>
          <a:lstStyle/>
          <a:p>
            <a:pPr algn="just"/>
            <a:r>
              <a:rPr lang="en-GB" sz="1400" dirty="0"/>
              <a:t>Fall armyworm (</a:t>
            </a:r>
            <a:r>
              <a:rPr lang="en-GB" sz="1400" i="1" dirty="0"/>
              <a:t>Spodoptera </a:t>
            </a:r>
            <a:r>
              <a:rPr lang="en-GB" sz="1400" i="1" dirty="0" err="1"/>
              <a:t>frugiperda</a:t>
            </a:r>
            <a:r>
              <a:rPr lang="en-GB" sz="1400" dirty="0"/>
              <a:t>- Lepidoptera: </a:t>
            </a:r>
            <a:r>
              <a:rPr lang="en-GB" sz="1400" dirty="0" err="1"/>
              <a:t>Noctuidae</a:t>
            </a:r>
            <a:r>
              <a:rPr lang="en-GB" sz="1400" dirty="0"/>
              <a:t>) originates from tropical and sub-tropical America. It has been inadvertently introduced into other continents (Africa, Asia, Oceania) where it rapidly spread and caused severe economic losses to maize and other food crops. In 2019, it was discovered in the Mediterranean region in Egypt, and in 2020 in Israel and Jordan. In 2020, the pest was also found </a:t>
            </a:r>
            <a:r>
              <a:rPr lang="en-GB" sz="1400"/>
              <a:t>in the Canary </a:t>
            </a:r>
            <a:r>
              <a:rPr lang="en-GB" sz="1400" dirty="0"/>
              <a:t>Islands (Spain). As its spread is threatening maize crops and many other plants, it is important to detect this invasive and polyphagous species as early as possible.</a:t>
            </a:r>
          </a:p>
        </p:txBody>
      </p:sp>
      <p:sp>
        <p:nvSpPr>
          <p:cNvPr id="3" name="ZoneTexte 2"/>
          <p:cNvSpPr txBox="1"/>
          <p:nvPr/>
        </p:nvSpPr>
        <p:spPr>
          <a:xfrm>
            <a:off x="2024432" y="13211852"/>
            <a:ext cx="5483201" cy="400110"/>
          </a:xfrm>
          <a:prstGeom prst="rect">
            <a:avLst/>
          </a:prstGeom>
          <a:noFill/>
        </p:spPr>
        <p:txBody>
          <a:bodyPr wrap="square" rtlCol="0">
            <a:spAutoFit/>
          </a:bodyPr>
          <a:lstStyle/>
          <a:p>
            <a:r>
              <a:rPr lang="en-GB" sz="2000" dirty="0"/>
              <a:t>Your contact details, logos, links, QR codes …</a:t>
            </a:r>
          </a:p>
        </p:txBody>
      </p:sp>
      <p:sp>
        <p:nvSpPr>
          <p:cNvPr id="12" name="ZoneTexte 11"/>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6" name="ZoneTexte 5">
            <a:extLst>
              <a:ext uri="{FF2B5EF4-FFF2-40B4-BE49-F238E27FC236}">
                <a16:creationId xmlns:a16="http://schemas.microsoft.com/office/drawing/2014/main" id="{00DD7F8F-A9EB-4F51-AF4D-DDD8242FD61E}"/>
              </a:ext>
            </a:extLst>
          </p:cNvPr>
          <p:cNvSpPr txBox="1"/>
          <p:nvPr/>
        </p:nvSpPr>
        <p:spPr>
          <a:xfrm>
            <a:off x="2191826" y="7047637"/>
            <a:ext cx="6267569" cy="230832"/>
          </a:xfrm>
          <a:prstGeom prst="rect">
            <a:avLst/>
          </a:prstGeom>
          <a:noFill/>
        </p:spPr>
        <p:txBody>
          <a:bodyPr wrap="square" rtlCol="0">
            <a:spAutoFit/>
          </a:bodyPr>
          <a:lstStyle/>
          <a:p>
            <a:r>
              <a:rPr lang="en-GB" sz="900" dirty="0"/>
              <a:t>Larva on maize. Courtesy: B.R. Wiseman - USDA/ARS, Tifton (US). EPPO Global Database, https://gd.eppo.int</a:t>
            </a:r>
          </a:p>
        </p:txBody>
      </p:sp>
      <p:grpSp>
        <p:nvGrpSpPr>
          <p:cNvPr id="7" name="Groupe 6">
            <a:extLst>
              <a:ext uri="{FF2B5EF4-FFF2-40B4-BE49-F238E27FC236}">
                <a16:creationId xmlns:a16="http://schemas.microsoft.com/office/drawing/2014/main" id="{453258CC-4EFD-4E1C-AC56-ADCB2B64D2B9}"/>
              </a:ext>
            </a:extLst>
          </p:cNvPr>
          <p:cNvGrpSpPr/>
          <p:nvPr/>
        </p:nvGrpSpPr>
        <p:grpSpPr>
          <a:xfrm>
            <a:off x="1362926" y="10376339"/>
            <a:ext cx="8021593" cy="1682642"/>
            <a:chOff x="1362926" y="10084239"/>
            <a:chExt cx="8021593" cy="1682642"/>
          </a:xfrm>
        </p:grpSpPr>
        <p:pic>
          <p:nvPicPr>
            <p:cNvPr id="33" name="Image 32"/>
            <p:cNvPicPr>
              <a:picLocks noChangeAspect="1"/>
            </p:cNvPicPr>
            <p:nvPr/>
          </p:nvPicPr>
          <p:blipFill>
            <a:blip r:embed="rId6"/>
            <a:srcRect/>
            <a:stretch/>
          </p:blipFill>
          <p:spPr>
            <a:xfrm>
              <a:off x="1362926" y="10087082"/>
              <a:ext cx="2419288" cy="1679799"/>
            </a:xfrm>
            <a:prstGeom prst="rect">
              <a:avLst/>
            </a:prstGeom>
          </p:spPr>
        </p:pic>
        <p:pic>
          <p:nvPicPr>
            <p:cNvPr id="13" name="Image 12">
              <a:extLst>
                <a:ext uri="{FF2B5EF4-FFF2-40B4-BE49-F238E27FC236}">
                  <a16:creationId xmlns:a16="http://schemas.microsoft.com/office/drawing/2014/main" id="{2B1726CF-4B3C-45C4-910C-46F31B6AB34F}"/>
                </a:ext>
              </a:extLst>
            </p:cNvPr>
            <p:cNvPicPr>
              <a:picLocks noChangeAspect="1"/>
            </p:cNvPicPr>
            <p:nvPr/>
          </p:nvPicPr>
          <p:blipFill>
            <a:blip r:embed="rId7"/>
            <a:srcRect/>
            <a:stretch/>
          </p:blipFill>
          <p:spPr>
            <a:xfrm>
              <a:off x="6854460" y="10087082"/>
              <a:ext cx="2530059" cy="1679799"/>
            </a:xfrm>
            <a:prstGeom prst="rect">
              <a:avLst/>
            </a:prstGeom>
          </p:spPr>
        </p:pic>
        <p:pic>
          <p:nvPicPr>
            <p:cNvPr id="17" name="Image 16">
              <a:extLst>
                <a:ext uri="{FF2B5EF4-FFF2-40B4-BE49-F238E27FC236}">
                  <a16:creationId xmlns:a16="http://schemas.microsoft.com/office/drawing/2014/main" id="{8EA5BCCF-D4A9-4416-8015-AAEC6F42D9B5}"/>
                </a:ext>
              </a:extLst>
            </p:cNvPr>
            <p:cNvPicPr>
              <a:picLocks noChangeAspect="1"/>
            </p:cNvPicPr>
            <p:nvPr/>
          </p:nvPicPr>
          <p:blipFill>
            <a:blip r:embed="rId8"/>
            <a:srcRect/>
            <a:stretch/>
          </p:blipFill>
          <p:spPr>
            <a:xfrm>
              <a:off x="3995024" y="10084239"/>
              <a:ext cx="2124568" cy="1682642"/>
            </a:xfrm>
            <a:prstGeom prst="rect">
              <a:avLst/>
            </a:prstGeom>
          </p:spPr>
        </p:pic>
      </p:grpSp>
      <p:sp>
        <p:nvSpPr>
          <p:cNvPr id="18" name="ZoneTexte 17">
            <a:extLst>
              <a:ext uri="{FF2B5EF4-FFF2-40B4-BE49-F238E27FC236}">
                <a16:creationId xmlns:a16="http://schemas.microsoft.com/office/drawing/2014/main" id="{C52D18D4-C32D-4FC1-94AC-083B1D2206C2}"/>
              </a:ext>
            </a:extLst>
          </p:cNvPr>
          <p:cNvSpPr txBox="1"/>
          <p:nvPr/>
        </p:nvSpPr>
        <p:spPr>
          <a:xfrm>
            <a:off x="6854460" y="9901289"/>
            <a:ext cx="1441815"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Adult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moth</a:t>
            </a:r>
            <a:endParaRPr lang="fr-FR" sz="1782" b="1" dirty="0">
              <a:solidFill>
                <a:srgbClr val="FFFFFF"/>
              </a:solidFill>
              <a:latin typeface="Century Gothic"/>
              <a:cs typeface="Century Gothic"/>
            </a:endParaRPr>
          </a:p>
        </p:txBody>
      </p:sp>
      <p:grpSp>
        <p:nvGrpSpPr>
          <p:cNvPr id="14" name="Groupe 13">
            <a:extLst>
              <a:ext uri="{FF2B5EF4-FFF2-40B4-BE49-F238E27FC236}">
                <a16:creationId xmlns:a16="http://schemas.microsoft.com/office/drawing/2014/main" id="{023B860B-FBE0-4B0D-9FD6-92B5C041C4B9}"/>
              </a:ext>
            </a:extLst>
          </p:cNvPr>
          <p:cNvGrpSpPr/>
          <p:nvPr/>
        </p:nvGrpSpPr>
        <p:grpSpPr>
          <a:xfrm>
            <a:off x="1362926" y="12065691"/>
            <a:ext cx="8030074" cy="369332"/>
            <a:chOff x="1362926" y="11773591"/>
            <a:chExt cx="8030074" cy="369332"/>
          </a:xfrm>
        </p:grpSpPr>
        <p:sp>
          <p:nvSpPr>
            <p:cNvPr id="23" name="ZoneTexte 22">
              <a:extLst>
                <a:ext uri="{FF2B5EF4-FFF2-40B4-BE49-F238E27FC236}">
                  <a16:creationId xmlns:a16="http://schemas.microsoft.com/office/drawing/2014/main" id="{7C77F72A-6054-44DA-B7BB-35D5C8886A78}"/>
                </a:ext>
              </a:extLst>
            </p:cNvPr>
            <p:cNvSpPr txBox="1"/>
            <p:nvPr/>
          </p:nvSpPr>
          <p:spPr>
            <a:xfrm>
              <a:off x="1362926" y="11773591"/>
              <a:ext cx="2419288" cy="369332"/>
            </a:xfrm>
            <a:prstGeom prst="rect">
              <a:avLst/>
            </a:prstGeom>
            <a:noFill/>
          </p:spPr>
          <p:txBody>
            <a:bodyPr wrap="square" rtlCol="0">
              <a:spAutoFit/>
            </a:bodyPr>
            <a:lstStyle/>
            <a:p>
              <a:pPr algn="ctr"/>
              <a:r>
                <a:rPr lang="en-GB" sz="900" dirty="0"/>
                <a:t>Damaged maize ear</a:t>
              </a:r>
              <a:br>
                <a:rPr lang="en-GB" sz="900" dirty="0"/>
              </a:br>
              <a:r>
                <a:rPr lang="en-GB" sz="900" dirty="0"/>
                <a:t>B.R. Wiseman - USDA/ARS, Tifton (US)</a:t>
              </a:r>
            </a:p>
          </p:txBody>
        </p:sp>
        <p:sp>
          <p:nvSpPr>
            <p:cNvPr id="25" name="ZoneTexte 24">
              <a:extLst>
                <a:ext uri="{FF2B5EF4-FFF2-40B4-BE49-F238E27FC236}">
                  <a16:creationId xmlns:a16="http://schemas.microsoft.com/office/drawing/2014/main" id="{0AB2150F-8DE7-49B5-9106-70FDEBFACCFD}"/>
                </a:ext>
              </a:extLst>
            </p:cNvPr>
            <p:cNvSpPr txBox="1"/>
            <p:nvPr/>
          </p:nvSpPr>
          <p:spPr>
            <a:xfrm>
              <a:off x="6862941" y="11773591"/>
              <a:ext cx="2530059" cy="369332"/>
            </a:xfrm>
            <a:prstGeom prst="rect">
              <a:avLst/>
            </a:prstGeom>
            <a:noFill/>
          </p:spPr>
          <p:txBody>
            <a:bodyPr wrap="square" rtlCol="0">
              <a:spAutoFit/>
            </a:bodyPr>
            <a:lstStyle/>
            <a:p>
              <a:pPr algn="ctr"/>
              <a:r>
                <a:rPr lang="en-GB" sz="900" dirty="0"/>
                <a:t>Adult female</a:t>
              </a:r>
              <a:br>
                <a:rPr lang="en-GB" sz="900" dirty="0"/>
              </a:br>
              <a:r>
                <a:rPr lang="en-GB" sz="900" dirty="0"/>
                <a:t>B.R. Wiseman - USDA/ARS, Tifton (US)</a:t>
              </a:r>
            </a:p>
          </p:txBody>
        </p:sp>
        <p:sp>
          <p:nvSpPr>
            <p:cNvPr id="26" name="ZoneTexte 25">
              <a:extLst>
                <a:ext uri="{FF2B5EF4-FFF2-40B4-BE49-F238E27FC236}">
                  <a16:creationId xmlns:a16="http://schemas.microsoft.com/office/drawing/2014/main" id="{21CB9AF5-883E-46A9-A63B-A0D3B0EB0483}"/>
                </a:ext>
              </a:extLst>
            </p:cNvPr>
            <p:cNvSpPr txBox="1"/>
            <p:nvPr/>
          </p:nvSpPr>
          <p:spPr>
            <a:xfrm>
              <a:off x="4003506" y="11773591"/>
              <a:ext cx="2124568" cy="369332"/>
            </a:xfrm>
            <a:prstGeom prst="rect">
              <a:avLst/>
            </a:prstGeom>
            <a:noFill/>
          </p:spPr>
          <p:txBody>
            <a:bodyPr wrap="square" rtlCol="0">
              <a:spAutoFit/>
            </a:bodyPr>
            <a:lstStyle/>
            <a:p>
              <a:pPr algn="ctr"/>
              <a:r>
                <a:rPr lang="en-GB" sz="900" dirty="0"/>
                <a:t>Larva on aubergine</a:t>
              </a:r>
              <a:br>
                <a:rPr lang="en-GB" sz="900" dirty="0"/>
              </a:br>
              <a:r>
                <a:rPr lang="en-GB" sz="900" dirty="0" err="1"/>
                <a:t>Marja</a:t>
              </a:r>
              <a:r>
                <a:rPr lang="en-GB" sz="900" dirty="0"/>
                <a:t> van der </a:t>
              </a:r>
              <a:r>
                <a:rPr lang="en-GB" sz="900" dirty="0" err="1"/>
                <a:t>Straten</a:t>
              </a:r>
              <a:r>
                <a:rPr lang="en-GB" sz="900" dirty="0"/>
                <a:t>, Dutch NPPO</a:t>
              </a:r>
            </a:p>
          </p:txBody>
        </p:sp>
      </p:grpSp>
    </p:spTree>
    <p:extLst>
      <p:ext uri="{BB962C8B-B14F-4D97-AF65-F5344CB8AC3E}">
        <p14:creationId xmlns:p14="http://schemas.microsoft.com/office/powerpoint/2010/main" val="2022621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253</Words>
  <Application>Microsoft Office PowerPoint</Application>
  <PresentationFormat>Personnalisé</PresentationFormat>
  <Paragraphs>16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110</cp:revision>
  <cp:lastPrinted>2017-06-01T13:06:56Z</cp:lastPrinted>
  <dcterms:created xsi:type="dcterms:W3CDTF">2016-07-12T13:11:24Z</dcterms:created>
  <dcterms:modified xsi:type="dcterms:W3CDTF">2021-04-01T09:27:46Z</dcterms:modified>
</cp:coreProperties>
</file>