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743"/>
    <a:srgbClr val="A7BF59"/>
    <a:srgbClr val="FFFFFF"/>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90" autoAdjust="0"/>
    <p:restoredTop sz="94660"/>
  </p:normalViewPr>
  <p:slideViewPr>
    <p:cSldViewPr snapToGrid="0" snapToObjects="1">
      <p:cViewPr>
        <p:scale>
          <a:sx n="60" d="100"/>
          <a:sy n="60" d="100"/>
        </p:scale>
        <p:origin x="1182" y="-2814"/>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30/10/2020</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30/10/2020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30/10/2020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30/10/2020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30/10/2020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30/10/2020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30/10/2020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30/10/2020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30/10/2020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30/10/2020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30/10/2020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30/10/2020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30/10/2020</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forme warning EPP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4924"/>
            <a:ext cx="10720098" cy="7232832"/>
          </a:xfrm>
          <a:prstGeom prst="rect">
            <a:avLst/>
          </a:prstGeom>
        </p:spPr>
      </p:pic>
      <p:cxnSp>
        <p:nvCxnSpPr>
          <p:cNvPr id="10" name="Connecteur droit 9"/>
          <p:cNvCxnSpPr>
            <a:cxnSpLocks/>
          </p:cNvCxnSpPr>
          <p:nvPr/>
        </p:nvCxnSpPr>
        <p:spPr>
          <a:xfrm>
            <a:off x="9099046" y="1895178"/>
            <a:ext cx="997575"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a:cxnSpLocks/>
          </p:cNvCxnSpPr>
          <p:nvPr/>
        </p:nvCxnSpPr>
        <p:spPr>
          <a:xfrm>
            <a:off x="665938" y="1895178"/>
            <a:ext cx="1188000"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0" name="ZoneTexte 19"/>
          <p:cNvSpPr txBox="1"/>
          <p:nvPr/>
        </p:nvSpPr>
        <p:spPr>
          <a:xfrm>
            <a:off x="1785718" y="12462806"/>
            <a:ext cx="1372611" cy="332270"/>
          </a:xfrm>
          <a:prstGeom prst="rect">
            <a:avLst/>
          </a:prstGeom>
          <a:noFill/>
        </p:spPr>
        <p:txBody>
          <a:bodyPr wrap="square" rtlCol="0">
            <a:spAutoFit/>
          </a:bodyPr>
          <a:lstStyle/>
          <a:p>
            <a:r>
              <a:rPr lang="fr-FR" sz="1559" b="1" dirty="0">
                <a:solidFill>
                  <a:srgbClr val="FFFFFF"/>
                </a:solidFill>
                <a:latin typeface="Century Gothic"/>
                <a:cs typeface="Century Gothic"/>
              </a:rPr>
              <a:t>Contact us !</a:t>
            </a:r>
          </a:p>
        </p:txBody>
      </p:sp>
      <p:sp>
        <p:nvSpPr>
          <p:cNvPr id="27" name="Sous-titre 2"/>
          <p:cNvSpPr txBox="1">
            <a:spLocks/>
          </p:cNvSpPr>
          <p:nvPr/>
        </p:nvSpPr>
        <p:spPr>
          <a:xfrm>
            <a:off x="0" y="13929829"/>
            <a:ext cx="10691813" cy="311232"/>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rgbClr val="D53E33"/>
                </a:solidFill>
                <a:latin typeface="Century Gothic"/>
                <a:cs typeface="Century Gothic"/>
              </a:rPr>
              <a:t>Learn</a:t>
            </a:r>
            <a:r>
              <a:rPr lang="fr-FR" sz="2673" b="1" baseline="30000" dirty="0">
                <a:solidFill>
                  <a:srgbClr val="D53E33"/>
                </a:solidFill>
                <a:latin typeface="Century Gothic"/>
                <a:cs typeface="Century Gothic"/>
              </a:rPr>
              <a:t> more about</a:t>
            </a:r>
            <a:r>
              <a:rPr lang="fr-FR" sz="2673" b="1" dirty="0">
                <a:solidFill>
                  <a:srgbClr val="D53E33"/>
                </a:solidFill>
                <a:latin typeface="Century Gothic"/>
                <a:cs typeface="Century Gothic"/>
              </a:rPr>
              <a:t> </a:t>
            </a:r>
            <a:r>
              <a:rPr lang="fr-FR" sz="2673" b="1" baseline="30000" dirty="0">
                <a:solidFill>
                  <a:srgbClr val="D53E33"/>
                </a:solidFill>
                <a:latin typeface="Century Gothic"/>
                <a:cs typeface="Century Gothic"/>
              </a:rPr>
              <a:t>the</a:t>
            </a:r>
            <a:r>
              <a:rPr lang="fr-FR" sz="2673" b="1" dirty="0">
                <a:solidFill>
                  <a:srgbClr val="D53E33"/>
                </a:solidFill>
                <a:latin typeface="Century Gothic"/>
                <a:cs typeface="Century Gothic"/>
              </a:rPr>
              <a:t> </a:t>
            </a:r>
            <a:r>
              <a:rPr lang="en-GB" sz="2673" b="1" baseline="30000" dirty="0">
                <a:solidFill>
                  <a:srgbClr val="D53E33"/>
                </a:solidFill>
                <a:latin typeface="Century Gothic"/>
                <a:cs typeface="Century Gothic"/>
              </a:rPr>
              <a:t>South American fruit tree weevil </a:t>
            </a:r>
            <a:r>
              <a:rPr lang="fr-FR" sz="2673" b="1" baseline="30000" dirty="0">
                <a:solidFill>
                  <a:srgbClr val="D53E33"/>
                </a:solidFill>
                <a:latin typeface="Century Gothic"/>
                <a:cs typeface="Century Gothic"/>
              </a:rPr>
              <a:t>: www.your.website</a:t>
            </a:r>
          </a:p>
        </p:txBody>
      </p:sp>
      <p:pic>
        <p:nvPicPr>
          <p:cNvPr id="32" name="Image 31" descr="logo eppo.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76717" y="12865407"/>
            <a:ext cx="822236" cy="859610"/>
          </a:xfrm>
          <a:prstGeom prst="rect">
            <a:avLst/>
          </a:prstGeom>
        </p:spPr>
      </p:pic>
      <p:sp>
        <p:nvSpPr>
          <p:cNvPr id="8" name="ZoneTexte 7"/>
          <p:cNvSpPr txBox="1"/>
          <p:nvPr/>
        </p:nvSpPr>
        <p:spPr>
          <a:xfrm>
            <a:off x="1362925" y="7871572"/>
            <a:ext cx="1382284" cy="366575"/>
          </a:xfrm>
          <a:prstGeom prst="rect">
            <a:avLst/>
          </a:prstGeom>
          <a:solidFill>
            <a:srgbClr val="E15743"/>
          </a:solidFill>
        </p:spPr>
        <p:txBody>
          <a:bodyPr wrap="square" lIns="120268" rtlCol="0">
            <a:spAutoFit/>
          </a:bodyPr>
          <a:lstStyle/>
          <a:p>
            <a:pPr algn="ctr"/>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71407" y="9601387"/>
            <a:ext cx="1382284" cy="366575"/>
          </a:xfrm>
          <a:prstGeom prst="rect">
            <a:avLst/>
          </a:prstGeom>
          <a:solidFill>
            <a:srgbClr val="E15743"/>
          </a:solidFill>
        </p:spPr>
        <p:txBody>
          <a:bodyPr wrap="square" lIns="120268" rtlCol="0">
            <a:spAutoFit/>
          </a:bodyPr>
          <a:lstStyle/>
          <a:p>
            <a:pPr algn="ctr"/>
            <a:r>
              <a:rPr lang="fr-FR" sz="1782" b="1" dirty="0">
                <a:solidFill>
                  <a:srgbClr val="FFFFFF"/>
                </a:solidFill>
                <a:latin typeface="Century Gothic"/>
                <a:cs typeface="Century Gothic"/>
              </a:rPr>
              <a:t>Damage</a:t>
            </a:r>
          </a:p>
        </p:txBody>
      </p:sp>
      <p:grpSp>
        <p:nvGrpSpPr>
          <p:cNvPr id="29" name="Groupe 28"/>
          <p:cNvGrpSpPr/>
          <p:nvPr/>
        </p:nvGrpSpPr>
        <p:grpSpPr>
          <a:xfrm>
            <a:off x="1354444" y="12478821"/>
            <a:ext cx="1772308" cy="653438"/>
            <a:chOff x="1568956" y="9703316"/>
            <a:chExt cx="1591525" cy="586784"/>
          </a:xfrm>
          <a:solidFill>
            <a:srgbClr val="E15743"/>
          </a:solidFill>
        </p:grpSpPr>
        <p:grpSp>
          <p:nvGrpSpPr>
            <p:cNvPr id="39" name="Groupe 38"/>
            <p:cNvGrpSpPr/>
            <p:nvPr/>
          </p:nvGrpSpPr>
          <p:grpSpPr>
            <a:xfrm>
              <a:off x="1568956" y="9703316"/>
              <a:ext cx="1591525" cy="586784"/>
              <a:chOff x="1568956" y="9703316"/>
              <a:chExt cx="1591525" cy="586784"/>
            </a:xfrm>
            <a:grpFill/>
          </p:grpSpPr>
          <p:sp>
            <p:nvSpPr>
              <p:cNvPr id="41" name="Ellipse 40"/>
              <p:cNvSpPr/>
              <p:nvPr/>
            </p:nvSpPr>
            <p:spPr>
              <a:xfrm>
                <a:off x="1568956" y="9794184"/>
                <a:ext cx="495916" cy="495916"/>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a:p>
            </p:txBody>
          </p:sp>
          <p:sp>
            <p:nvSpPr>
              <p:cNvPr id="42" name="ZoneTexte 41"/>
              <p:cNvSpPr txBox="1"/>
              <p:nvPr/>
            </p:nvSpPr>
            <p:spPr>
              <a:xfrm>
                <a:off x="1898263" y="9703316"/>
                <a:ext cx="1262218" cy="298377"/>
              </a:xfrm>
              <a:prstGeom prst="rect">
                <a:avLst/>
              </a:prstGeom>
              <a:grpFill/>
            </p:spPr>
            <p:txBody>
              <a:bodyPr wrap="square" rtlCol="0">
                <a:spAutoFit/>
              </a:bodyPr>
              <a:lstStyle/>
              <a:p>
                <a:r>
                  <a:rPr lang="fr-FR" sz="1559" b="1" dirty="0">
                    <a:solidFill>
                      <a:srgbClr val="FFFFFF"/>
                    </a:solidFill>
                    <a:latin typeface="Century Gothic"/>
                    <a:cs typeface="Century Gothic"/>
                  </a:rPr>
                  <a:t>Contact us!</a:t>
                </a:r>
              </a:p>
            </p:txBody>
          </p:sp>
        </p:grpSp>
        <p:pic>
          <p:nvPicPr>
            <p:cNvPr id="40" name="Image 39"/>
            <p:cNvPicPr>
              <a:picLocks noChangeAspect="1"/>
            </p:cNvPicPr>
            <p:nvPr/>
          </p:nvPicPr>
          <p:blipFill>
            <a:blip r:embed="rId4"/>
            <a:stretch>
              <a:fillRect/>
            </a:stretch>
          </p:blipFill>
          <p:spPr>
            <a:xfrm>
              <a:off x="1660620" y="9901001"/>
              <a:ext cx="308650" cy="309042"/>
            </a:xfrm>
            <a:prstGeom prst="rect">
              <a:avLst/>
            </a:prstGeom>
            <a:grpFill/>
          </p:spPr>
        </p:pic>
      </p:grpSp>
      <p:sp>
        <p:nvSpPr>
          <p:cNvPr id="2" name="ZoneTexte 1"/>
          <p:cNvSpPr txBox="1"/>
          <p:nvPr/>
        </p:nvSpPr>
        <p:spPr>
          <a:xfrm>
            <a:off x="1354444" y="8263274"/>
            <a:ext cx="7924341" cy="1169551"/>
          </a:xfrm>
          <a:prstGeom prst="rect">
            <a:avLst/>
          </a:prstGeom>
          <a:noFill/>
        </p:spPr>
        <p:txBody>
          <a:bodyPr wrap="square" rtlCol="0">
            <a:spAutoFit/>
          </a:bodyPr>
          <a:lstStyle/>
          <a:p>
            <a:pPr algn="just"/>
            <a:r>
              <a:rPr lang="en-GB" sz="1400" dirty="0"/>
              <a:t>The South American fruit tree weevil, </a:t>
            </a:r>
            <a:r>
              <a:rPr lang="en-GB" sz="1400" i="1" dirty="0"/>
              <a:t>Naupactus xanthographus </a:t>
            </a:r>
            <a:r>
              <a:rPr lang="en-GB" sz="1400" dirty="0"/>
              <a:t>(Coleoptera: Curculionidae) is a highly polyphagous weevil which causes economic damage in grapevine and fruit trees in South America. It has the potential to establish in the warmer areas of the EPPO region, in particular the Mediterranean region. Adult weevils are regularly intercepted in trade of fruits. Larvae could also be introduced with the importation of host plants for planting with growing medium. </a:t>
            </a:r>
          </a:p>
        </p:txBody>
      </p:sp>
      <p:sp>
        <p:nvSpPr>
          <p:cNvPr id="3" name="ZoneTexte 2"/>
          <p:cNvSpPr txBox="1"/>
          <p:nvPr/>
        </p:nvSpPr>
        <p:spPr>
          <a:xfrm>
            <a:off x="2024432" y="12919752"/>
            <a:ext cx="5483201" cy="400110"/>
          </a:xfrm>
          <a:prstGeom prst="rect">
            <a:avLst/>
          </a:prstGeom>
          <a:noFill/>
        </p:spPr>
        <p:txBody>
          <a:bodyPr wrap="square" rtlCol="0">
            <a:spAutoFit/>
          </a:bodyPr>
          <a:lstStyle/>
          <a:p>
            <a:r>
              <a:rPr lang="en-GB" sz="2000" dirty="0"/>
              <a:t>Your contact details, logos, links, QR codes …</a:t>
            </a:r>
          </a:p>
        </p:txBody>
      </p:sp>
      <p:sp>
        <p:nvSpPr>
          <p:cNvPr id="12" name="ZoneTexte 11"/>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6" name="ZoneTexte 5">
            <a:extLst>
              <a:ext uri="{FF2B5EF4-FFF2-40B4-BE49-F238E27FC236}">
                <a16:creationId xmlns:a16="http://schemas.microsoft.com/office/drawing/2014/main" id="{00DD7F8F-A9EB-4F51-AF4D-DDD8242FD61E}"/>
              </a:ext>
            </a:extLst>
          </p:cNvPr>
          <p:cNvSpPr txBox="1"/>
          <p:nvPr/>
        </p:nvSpPr>
        <p:spPr>
          <a:xfrm>
            <a:off x="2163251" y="7002099"/>
            <a:ext cx="6935795" cy="230832"/>
          </a:xfrm>
          <a:prstGeom prst="rect">
            <a:avLst/>
          </a:prstGeom>
          <a:noFill/>
        </p:spPr>
        <p:txBody>
          <a:bodyPr wrap="square" rtlCol="0">
            <a:spAutoFit/>
          </a:bodyPr>
          <a:lstStyle/>
          <a:p>
            <a:r>
              <a:rPr lang="en-GB" sz="900" dirty="0"/>
              <a:t>Adult. All photos by </a:t>
            </a:r>
            <a:r>
              <a:rPr lang="en-GB" sz="800" b="0" i="0" dirty="0">
                <a:solidFill>
                  <a:srgbClr val="444444"/>
                </a:solidFill>
                <a:effectLst/>
                <a:latin typeface="PT Sans"/>
              </a:rPr>
              <a:t>Renato </a:t>
            </a:r>
            <a:r>
              <a:rPr lang="en-GB" sz="800" b="0" i="0" dirty="0" err="1">
                <a:solidFill>
                  <a:srgbClr val="444444"/>
                </a:solidFill>
                <a:effectLst/>
                <a:latin typeface="PT Sans"/>
              </a:rPr>
              <a:t>Ripa</a:t>
            </a:r>
            <a:r>
              <a:rPr lang="en-GB" sz="800" b="0" i="0" dirty="0">
                <a:solidFill>
                  <a:srgbClr val="444444"/>
                </a:solidFill>
                <a:effectLst/>
                <a:latin typeface="PT Sans"/>
              </a:rPr>
              <a:t> (BIOCEA </a:t>
            </a:r>
            <a:r>
              <a:rPr lang="en-GB" sz="800" b="0" i="0" dirty="0" err="1">
                <a:solidFill>
                  <a:srgbClr val="444444"/>
                </a:solidFill>
                <a:effectLst/>
                <a:latin typeface="PT Sans"/>
              </a:rPr>
              <a:t>Ltda</a:t>
            </a:r>
            <a:r>
              <a:rPr lang="en-GB" sz="800" b="0" i="0" dirty="0">
                <a:solidFill>
                  <a:srgbClr val="444444"/>
                </a:solidFill>
                <a:effectLst/>
                <a:latin typeface="PT Sans"/>
              </a:rPr>
              <a:t>)</a:t>
            </a:r>
            <a:r>
              <a:rPr lang="en-GB" sz="900" b="0" i="0" dirty="0">
                <a:solidFill>
                  <a:srgbClr val="444444"/>
                </a:solidFill>
                <a:effectLst/>
                <a:latin typeface="PT Sans"/>
              </a:rPr>
              <a:t>, </a:t>
            </a:r>
            <a:r>
              <a:rPr lang="en-GB" sz="900" dirty="0"/>
              <a:t>EPPO Global Database, https://gd.eppo.int</a:t>
            </a:r>
          </a:p>
        </p:txBody>
      </p:sp>
      <p:pic>
        <p:nvPicPr>
          <p:cNvPr id="13" name="Image 12" descr="Une image contenant insecte&#10;&#10;Description générée automatiquement">
            <a:extLst>
              <a:ext uri="{FF2B5EF4-FFF2-40B4-BE49-F238E27FC236}">
                <a16:creationId xmlns:a16="http://schemas.microsoft.com/office/drawing/2014/main" id="{EF0D31D5-7559-4E05-A56A-0757A6508114}"/>
              </a:ext>
            </a:extLst>
          </p:cNvPr>
          <p:cNvPicPr>
            <a:picLocks noChangeAspect="1"/>
          </p:cNvPicPr>
          <p:nvPr/>
        </p:nvPicPr>
        <p:blipFill rotWithShape="1">
          <a:blip r:embed="rId5"/>
          <a:srcRect b="7268"/>
          <a:stretch/>
        </p:blipFill>
        <p:spPr>
          <a:xfrm>
            <a:off x="2062549" y="3068053"/>
            <a:ext cx="6846072" cy="3743508"/>
          </a:xfrm>
          <a:prstGeom prst="rect">
            <a:avLst/>
          </a:prstGeom>
          <a:noFill/>
          <a:ln w="38100">
            <a:solidFill>
              <a:schemeClr val="bg1"/>
            </a:solidFill>
          </a:ln>
        </p:spPr>
      </p:pic>
      <p:pic>
        <p:nvPicPr>
          <p:cNvPr id="21" name="Image 20" descr="Une image contenant herbe, extérieur, plante, assis&#10;&#10;Description générée automatiquement">
            <a:extLst>
              <a:ext uri="{FF2B5EF4-FFF2-40B4-BE49-F238E27FC236}">
                <a16:creationId xmlns:a16="http://schemas.microsoft.com/office/drawing/2014/main" id="{C5FB3FB2-E9F0-49E7-A2D3-2277EFE6BF9A}"/>
              </a:ext>
            </a:extLst>
          </p:cNvPr>
          <p:cNvPicPr>
            <a:picLocks noChangeAspect="1"/>
          </p:cNvPicPr>
          <p:nvPr/>
        </p:nvPicPr>
        <p:blipFill rotWithShape="1">
          <a:blip r:embed="rId6"/>
          <a:srcRect l="15801"/>
          <a:stretch/>
        </p:blipFill>
        <p:spPr>
          <a:xfrm>
            <a:off x="1362924" y="10086872"/>
            <a:ext cx="2386903" cy="2117803"/>
          </a:xfrm>
          <a:prstGeom prst="rect">
            <a:avLst/>
          </a:prstGeom>
        </p:spPr>
      </p:pic>
      <p:sp>
        <p:nvSpPr>
          <p:cNvPr id="23" name="Triangle isocèle 22">
            <a:extLst>
              <a:ext uri="{FF2B5EF4-FFF2-40B4-BE49-F238E27FC236}">
                <a16:creationId xmlns:a16="http://schemas.microsoft.com/office/drawing/2014/main" id="{88240471-DCF0-4EC3-8FFB-CBDD52572612}"/>
              </a:ext>
            </a:extLst>
          </p:cNvPr>
          <p:cNvSpPr/>
          <p:nvPr/>
        </p:nvSpPr>
        <p:spPr>
          <a:xfrm rot="16200000" flipH="1">
            <a:off x="3770215" y="11261454"/>
            <a:ext cx="318209" cy="238942"/>
          </a:xfrm>
          <a:prstGeom prst="triangle">
            <a:avLst/>
          </a:prstGeom>
          <a:solidFill>
            <a:srgbClr val="FF0000"/>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sp>
        <p:nvSpPr>
          <p:cNvPr id="26" name="ZoneTexte 25">
            <a:extLst>
              <a:ext uri="{FF2B5EF4-FFF2-40B4-BE49-F238E27FC236}">
                <a16:creationId xmlns:a16="http://schemas.microsoft.com/office/drawing/2014/main" id="{512320AE-47B3-4E64-8134-841B830AC94A}"/>
              </a:ext>
            </a:extLst>
          </p:cNvPr>
          <p:cNvSpPr txBox="1"/>
          <p:nvPr/>
        </p:nvSpPr>
        <p:spPr>
          <a:xfrm>
            <a:off x="4066471" y="10931125"/>
            <a:ext cx="2467122" cy="1169551"/>
          </a:xfrm>
          <a:prstGeom prst="rect">
            <a:avLst/>
          </a:prstGeom>
          <a:noFill/>
        </p:spPr>
        <p:txBody>
          <a:bodyPr wrap="square" rtlCol="0">
            <a:spAutoFit/>
          </a:bodyPr>
          <a:lstStyle/>
          <a:p>
            <a:r>
              <a:rPr lang="en-GB" sz="1400" dirty="0"/>
              <a:t>Adult feeding causes superficial damage to leaves (irregular leaf margins) and fruit. Here the pest is seen on young grapevine.</a:t>
            </a:r>
          </a:p>
        </p:txBody>
      </p:sp>
      <p:sp>
        <p:nvSpPr>
          <p:cNvPr id="28" name="ZoneTexte 27">
            <a:extLst>
              <a:ext uri="{FF2B5EF4-FFF2-40B4-BE49-F238E27FC236}">
                <a16:creationId xmlns:a16="http://schemas.microsoft.com/office/drawing/2014/main" id="{8F4D0B03-A28E-4220-9191-9D9AAE0F0C75}"/>
              </a:ext>
            </a:extLst>
          </p:cNvPr>
          <p:cNvSpPr txBox="1"/>
          <p:nvPr/>
        </p:nvSpPr>
        <p:spPr>
          <a:xfrm>
            <a:off x="4048792" y="10029804"/>
            <a:ext cx="2303406" cy="738664"/>
          </a:xfrm>
          <a:prstGeom prst="rect">
            <a:avLst/>
          </a:prstGeom>
          <a:noFill/>
        </p:spPr>
        <p:txBody>
          <a:bodyPr wrap="square" rtlCol="0">
            <a:spAutoFit/>
          </a:bodyPr>
          <a:lstStyle/>
          <a:p>
            <a:r>
              <a:rPr lang="en-GB" sz="1400" dirty="0"/>
              <a:t>Larvae feed on roots, which causes wilting of the foliage</a:t>
            </a:r>
            <a:br>
              <a:rPr lang="en-GB" sz="1400" dirty="0"/>
            </a:br>
            <a:r>
              <a:rPr lang="en-GB" sz="1400" dirty="0"/>
              <a:t>and may kill the plant.</a:t>
            </a:r>
          </a:p>
        </p:txBody>
      </p:sp>
      <p:pic>
        <p:nvPicPr>
          <p:cNvPr id="31" name="Image 30">
            <a:extLst>
              <a:ext uri="{FF2B5EF4-FFF2-40B4-BE49-F238E27FC236}">
                <a16:creationId xmlns:a16="http://schemas.microsoft.com/office/drawing/2014/main" id="{AABF4ADA-CD5B-40BA-A873-909B2442F3BA}"/>
              </a:ext>
            </a:extLst>
          </p:cNvPr>
          <p:cNvPicPr>
            <a:picLocks noChangeAspect="1"/>
          </p:cNvPicPr>
          <p:nvPr/>
        </p:nvPicPr>
        <p:blipFill>
          <a:blip r:embed="rId7"/>
          <a:stretch>
            <a:fillRect/>
          </a:stretch>
        </p:blipFill>
        <p:spPr>
          <a:xfrm flipH="1">
            <a:off x="6586153" y="10042792"/>
            <a:ext cx="2914590" cy="1625226"/>
          </a:xfrm>
          <a:prstGeom prst="rect">
            <a:avLst/>
          </a:prstGeom>
        </p:spPr>
      </p:pic>
      <p:sp>
        <p:nvSpPr>
          <p:cNvPr id="47" name="Triangle isocèle 46">
            <a:extLst>
              <a:ext uri="{FF2B5EF4-FFF2-40B4-BE49-F238E27FC236}">
                <a16:creationId xmlns:a16="http://schemas.microsoft.com/office/drawing/2014/main" id="{789B773F-A033-46C0-ACE2-15D37A63B337}"/>
              </a:ext>
            </a:extLst>
          </p:cNvPr>
          <p:cNvSpPr/>
          <p:nvPr/>
        </p:nvSpPr>
        <p:spPr>
          <a:xfrm rot="5400000" flipH="1">
            <a:off x="6255017" y="10159802"/>
            <a:ext cx="318209" cy="238942"/>
          </a:xfrm>
          <a:prstGeom prst="triangle">
            <a:avLst/>
          </a:prstGeom>
          <a:solidFill>
            <a:srgbClr val="FF0000"/>
          </a:solidFill>
          <a:ln>
            <a:no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sz="3207"/>
          </a:p>
        </p:txBody>
      </p:sp>
      <p:sp>
        <p:nvSpPr>
          <p:cNvPr id="9" name="ZoneTexte 8"/>
          <p:cNvSpPr txBox="1"/>
          <p:nvPr/>
        </p:nvSpPr>
        <p:spPr>
          <a:xfrm>
            <a:off x="-852879" y="452"/>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HELP US STOP THIS PEST!</a:t>
            </a:r>
          </a:p>
          <a:p>
            <a:pPr algn="ctr"/>
            <a:r>
              <a:rPr lang="en-GB" sz="5345" b="1" baseline="30000" dirty="0">
                <a:solidFill>
                  <a:schemeClr val="bg1"/>
                </a:solidFill>
                <a:latin typeface="Century Gothic"/>
                <a:ea typeface="+mj-ea"/>
                <a:cs typeface="Century Gothic"/>
              </a:rPr>
              <a:t> South American fruit tree weevil </a:t>
            </a:r>
          </a:p>
          <a:p>
            <a:pPr algn="ct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fruit trees and grapevine</a:t>
            </a:r>
          </a:p>
        </p:txBody>
      </p:sp>
    </p:spTree>
    <p:extLst>
      <p:ext uri="{BB962C8B-B14F-4D97-AF65-F5344CB8AC3E}">
        <p14:creationId xmlns:p14="http://schemas.microsoft.com/office/powerpoint/2010/main" val="2022621688"/>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727</TotalTime>
  <Words>216</Words>
  <Application>Microsoft Office PowerPoint</Application>
  <PresentationFormat>Personnalisé</PresentationFormat>
  <Paragraphs>14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Century Gothic</vt:lpstr>
      <vt:lpstr>PT Sans</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102</cp:revision>
  <cp:lastPrinted>2017-06-01T13:06:56Z</cp:lastPrinted>
  <dcterms:created xsi:type="dcterms:W3CDTF">2016-07-12T13:11:24Z</dcterms:created>
  <dcterms:modified xsi:type="dcterms:W3CDTF">2020-10-30T09:30:50Z</dcterms:modified>
</cp:coreProperties>
</file>