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0691813" cy="15119350"/>
  <p:notesSz cx="6810375" cy="9942513"/>
  <p:defaultTextStyle>
    <a:defPPr>
      <a:defRPr lang="fr-FR"/>
    </a:defPPr>
    <a:lvl1pPr marL="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1pPr>
    <a:lvl2pPr marL="73730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2pPr>
    <a:lvl3pPr marL="14745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3pPr>
    <a:lvl4pPr marL="22119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4pPr>
    <a:lvl5pPr marL="29492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5pPr>
    <a:lvl6pPr marL="36864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6pPr>
    <a:lvl7pPr marL="44237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7pPr>
    <a:lvl8pPr marL="51610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8pPr>
    <a:lvl9pPr marL="5898398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5743"/>
    <a:srgbClr val="A7BF59"/>
    <a:srgbClr val="FFFFFF"/>
    <a:srgbClr val="B6E01A"/>
    <a:srgbClr val="9FEE00"/>
    <a:srgbClr val="B4C971"/>
    <a:srgbClr val="99FF66"/>
    <a:srgbClr val="8FF1B4"/>
    <a:srgbClr val="D53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2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864" y="-4812"/>
      </p:cViewPr>
      <p:guideLst>
        <p:guide orient="horz" pos="4762"/>
        <p:guide pos="339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7DD87-8EC8-46E7-B8A7-A35E00583171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638C6-A45D-4101-8B4B-063E15972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139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1pPr>
    <a:lvl2pPr marL="526643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2pPr>
    <a:lvl3pPr marL="105328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3pPr>
    <a:lvl4pPr marL="1579928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4pPr>
    <a:lvl5pPr marL="2106571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5pPr>
    <a:lvl6pPr marL="263321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6pPr>
    <a:lvl7pPr marL="3159857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7pPr>
    <a:lvl8pPr marL="3686499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8pPr>
    <a:lvl9pPr marL="4213142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9325" y="1243013"/>
            <a:ext cx="2371725" cy="33559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638C6-A45D-4101-8B4B-063E15972C2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08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4696802"/>
            <a:ext cx="9088041" cy="3240861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2" y="8567632"/>
            <a:ext cx="7484269" cy="38638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6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89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79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0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1564" y="605476"/>
            <a:ext cx="2405658" cy="12900446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593" y="605476"/>
            <a:ext cx="7038777" cy="1290044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64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9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0" y="9715583"/>
            <a:ext cx="9088041" cy="3002871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0" y="6408229"/>
            <a:ext cx="9088041" cy="3307357"/>
          </a:xfrm>
        </p:spPr>
        <p:txBody>
          <a:bodyPr anchor="b"/>
          <a:lstStyle>
            <a:lvl1pPr marL="0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1pPr>
            <a:lvl2pPr marL="712793" indent="0">
              <a:buNone/>
              <a:defRPr sz="2784">
                <a:solidFill>
                  <a:schemeClr val="tx1">
                    <a:tint val="75000"/>
                  </a:schemeClr>
                </a:solidFill>
              </a:defRPr>
            </a:lvl2pPr>
            <a:lvl3pPr marL="1425586" indent="0">
              <a:buNone/>
              <a:defRPr sz="2450">
                <a:solidFill>
                  <a:schemeClr val="tx1">
                    <a:tint val="75000"/>
                  </a:schemeClr>
                </a:solidFill>
              </a:defRPr>
            </a:lvl3pPr>
            <a:lvl4pPr marL="213837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4pPr>
            <a:lvl5pPr marL="285117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5pPr>
            <a:lvl6pPr marL="356396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6pPr>
            <a:lvl7pPr marL="427675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7pPr>
            <a:lvl8pPr marL="498955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8pPr>
            <a:lvl9pPr marL="570234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24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592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005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1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384355"/>
            <a:ext cx="4724074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1" y="4794793"/>
            <a:ext cx="4724074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3384355"/>
            <a:ext cx="4725930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4794793"/>
            <a:ext cx="4725930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31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07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16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4" y="601974"/>
            <a:ext cx="3517533" cy="2561890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1" y="601978"/>
            <a:ext cx="5977021" cy="12903946"/>
          </a:xfrm>
        </p:spPr>
        <p:txBody>
          <a:bodyPr/>
          <a:lstStyle>
            <a:lvl1pPr>
              <a:defRPr sz="5011"/>
            </a:lvl1pPr>
            <a:lvl2pPr>
              <a:defRPr sz="4343"/>
            </a:lvl2pPr>
            <a:lvl3pPr>
              <a:defRPr sz="3786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4" y="3163868"/>
            <a:ext cx="3517533" cy="10342057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07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0" y="10583548"/>
            <a:ext cx="6415088" cy="1249447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095670" y="1350942"/>
            <a:ext cx="6415088" cy="9071610"/>
          </a:xfrm>
        </p:spPr>
        <p:txBody>
          <a:bodyPr/>
          <a:lstStyle>
            <a:lvl1pPr marL="0" indent="0">
              <a:buNone/>
              <a:defRPr sz="5011"/>
            </a:lvl1pPr>
            <a:lvl2pPr marL="712793" indent="0">
              <a:buNone/>
              <a:defRPr sz="4343"/>
            </a:lvl2pPr>
            <a:lvl3pPr marL="1425586" indent="0">
              <a:buNone/>
              <a:defRPr sz="3786"/>
            </a:lvl3pPr>
            <a:lvl4pPr marL="2138379" indent="0">
              <a:buNone/>
              <a:defRPr sz="3118"/>
            </a:lvl4pPr>
            <a:lvl5pPr marL="2851172" indent="0">
              <a:buNone/>
              <a:defRPr sz="3118"/>
            </a:lvl5pPr>
            <a:lvl6pPr marL="3563965" indent="0">
              <a:buNone/>
              <a:defRPr sz="3118"/>
            </a:lvl6pPr>
            <a:lvl7pPr marL="4276759" indent="0">
              <a:buNone/>
              <a:defRPr sz="3118"/>
            </a:lvl7pPr>
            <a:lvl8pPr marL="4989552" indent="0">
              <a:buNone/>
              <a:defRPr sz="3118"/>
            </a:lvl8pPr>
            <a:lvl9pPr marL="5702345" indent="0">
              <a:buNone/>
              <a:defRPr sz="3118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0" y="11832995"/>
            <a:ext cx="6415088" cy="1774423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07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1" y="605475"/>
            <a:ext cx="9622632" cy="2519892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527849"/>
            <a:ext cx="9622632" cy="9978072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1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64ED3-F1D1-944E-A71A-C7976CB2ADF2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6" y="14013398"/>
            <a:ext cx="3385741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6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45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2793" rtl="0" eaLnBrk="1" latinLnBrk="0" hangingPunct="1">
        <a:spcBef>
          <a:spcPct val="0"/>
        </a:spcBef>
        <a:buNone/>
        <a:defRPr sz="69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95" indent="-534595" algn="l" defTabSz="712793" rtl="0" eaLnBrk="1" latinLnBrk="0" hangingPunct="1">
        <a:spcBef>
          <a:spcPct val="20000"/>
        </a:spcBef>
        <a:buFont typeface="Arial"/>
        <a:buChar char="•"/>
        <a:defRPr sz="5011" kern="1200">
          <a:solidFill>
            <a:schemeClr val="tx1"/>
          </a:solidFill>
          <a:latin typeface="+mn-lt"/>
          <a:ea typeface="+mn-ea"/>
          <a:cs typeface="+mn-cs"/>
        </a:defRPr>
      </a:lvl1pPr>
      <a:lvl2pPr marL="1158289" indent="-445496" algn="l" defTabSz="712793" rtl="0" eaLnBrk="1" latinLnBrk="0" hangingPunct="1">
        <a:spcBef>
          <a:spcPct val="20000"/>
        </a:spcBef>
        <a:buFont typeface="Arial"/>
        <a:buChar char="–"/>
        <a:defRPr sz="4343" kern="1200">
          <a:solidFill>
            <a:schemeClr val="tx1"/>
          </a:solidFill>
          <a:latin typeface="+mn-lt"/>
          <a:ea typeface="+mn-ea"/>
          <a:cs typeface="+mn-cs"/>
        </a:defRPr>
      </a:lvl2pPr>
      <a:lvl3pPr marL="1781983" indent="-356397" algn="l" defTabSz="712793" rtl="0" eaLnBrk="1" latinLnBrk="0" hangingPunct="1">
        <a:spcBef>
          <a:spcPct val="20000"/>
        </a:spcBef>
        <a:buFont typeface="Arial"/>
        <a:buChar char="•"/>
        <a:defRPr sz="3786" kern="1200">
          <a:solidFill>
            <a:schemeClr val="tx1"/>
          </a:solidFill>
          <a:latin typeface="+mn-lt"/>
          <a:ea typeface="+mn-ea"/>
          <a:cs typeface="+mn-cs"/>
        </a:defRPr>
      </a:lvl3pPr>
      <a:lvl4pPr marL="2494776" indent="-356397" algn="l" defTabSz="712793" rtl="0" eaLnBrk="1" latinLnBrk="0" hangingPunct="1">
        <a:spcBef>
          <a:spcPct val="20000"/>
        </a:spcBef>
        <a:buFont typeface="Arial"/>
        <a:buChar char="–"/>
        <a:defRPr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207569" indent="-356397" algn="l" defTabSz="712793" rtl="0" eaLnBrk="1" latinLnBrk="0" hangingPunct="1">
        <a:spcBef>
          <a:spcPct val="20000"/>
        </a:spcBef>
        <a:buFont typeface="Arial"/>
        <a:buChar char="»"/>
        <a:defRPr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3920362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4633155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345948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058741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1pPr>
      <a:lvl2pPr marL="712793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2pPr>
      <a:lvl3pPr marL="1425586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3pPr>
      <a:lvl4pPr marL="213837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4pPr>
      <a:lvl5pPr marL="285117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5pPr>
      <a:lvl6pPr marL="356396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6pPr>
      <a:lvl7pPr marL="427675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7pPr>
      <a:lvl8pPr marL="498955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8pPr>
      <a:lvl9pPr marL="570234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d.eppo.int/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emf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rganigramme : Entrée manuelle 11"/>
          <p:cNvSpPr/>
          <p:nvPr/>
        </p:nvSpPr>
        <p:spPr>
          <a:xfrm flipV="1">
            <a:off x="-28286" y="-56510"/>
            <a:ext cx="10748383" cy="728357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17"/>
              <a:gd name="connsiteY0" fmla="*/ 3317 h 10000"/>
              <a:gd name="connsiteX1" fmla="*/ 10017 w 10017"/>
              <a:gd name="connsiteY1" fmla="*/ 0 h 10000"/>
              <a:gd name="connsiteX2" fmla="*/ 10017 w 10017"/>
              <a:gd name="connsiteY2" fmla="*/ 10000 h 10000"/>
              <a:gd name="connsiteX3" fmla="*/ 17 w 10017"/>
              <a:gd name="connsiteY3" fmla="*/ 10000 h 10000"/>
              <a:gd name="connsiteX4" fmla="*/ 0 w 10017"/>
              <a:gd name="connsiteY4" fmla="*/ 3317 h 10000"/>
              <a:gd name="connsiteX0" fmla="*/ 117 w 10001"/>
              <a:gd name="connsiteY0" fmla="*/ 393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17 w 10001"/>
              <a:gd name="connsiteY4" fmla="*/ 3938 h 10000"/>
              <a:gd name="connsiteX0" fmla="*/ 34 w 10001"/>
              <a:gd name="connsiteY0" fmla="*/ 398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34 w 10001"/>
              <a:gd name="connsiteY4" fmla="*/ 3988 h 10000"/>
              <a:gd name="connsiteX0" fmla="*/ 17 w 10001"/>
              <a:gd name="connsiteY0" fmla="*/ 398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7 w 10001"/>
              <a:gd name="connsiteY4" fmla="*/ 3988 h 10000"/>
              <a:gd name="connsiteX0" fmla="*/ 0 w 10034"/>
              <a:gd name="connsiteY0" fmla="*/ 4013 h 10000"/>
              <a:gd name="connsiteX1" fmla="*/ 10034 w 10034"/>
              <a:gd name="connsiteY1" fmla="*/ 0 h 10000"/>
              <a:gd name="connsiteX2" fmla="*/ 10034 w 10034"/>
              <a:gd name="connsiteY2" fmla="*/ 10000 h 10000"/>
              <a:gd name="connsiteX3" fmla="*/ 34 w 10034"/>
              <a:gd name="connsiteY3" fmla="*/ 10000 h 10000"/>
              <a:gd name="connsiteX4" fmla="*/ 0 w 10034"/>
              <a:gd name="connsiteY4" fmla="*/ 4013 h 10000"/>
              <a:gd name="connsiteX0" fmla="*/ 0 w 10034"/>
              <a:gd name="connsiteY0" fmla="*/ 4013 h 10099"/>
              <a:gd name="connsiteX1" fmla="*/ 10034 w 10034"/>
              <a:gd name="connsiteY1" fmla="*/ 0 h 10099"/>
              <a:gd name="connsiteX2" fmla="*/ 10034 w 10034"/>
              <a:gd name="connsiteY2" fmla="*/ 10000 h 10099"/>
              <a:gd name="connsiteX3" fmla="*/ 17 w 10034"/>
              <a:gd name="connsiteY3" fmla="*/ 10099 h 10099"/>
              <a:gd name="connsiteX4" fmla="*/ 0 w 10034"/>
              <a:gd name="connsiteY4" fmla="*/ 4013 h 10099"/>
              <a:gd name="connsiteX0" fmla="*/ 0 w 10034"/>
              <a:gd name="connsiteY0" fmla="*/ 4013 h 10099"/>
              <a:gd name="connsiteX1" fmla="*/ 10034 w 10034"/>
              <a:gd name="connsiteY1" fmla="*/ 0 h 10099"/>
              <a:gd name="connsiteX2" fmla="*/ 10034 w 10034"/>
              <a:gd name="connsiteY2" fmla="*/ 10052 h 10099"/>
              <a:gd name="connsiteX3" fmla="*/ 17 w 10034"/>
              <a:gd name="connsiteY3" fmla="*/ 10099 h 10099"/>
              <a:gd name="connsiteX4" fmla="*/ 0 w 10034"/>
              <a:gd name="connsiteY4" fmla="*/ 4013 h 1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" h="10099">
                <a:moveTo>
                  <a:pt x="0" y="4013"/>
                </a:moveTo>
                <a:lnTo>
                  <a:pt x="10034" y="0"/>
                </a:lnTo>
                <a:lnTo>
                  <a:pt x="10034" y="10052"/>
                </a:lnTo>
                <a:lnTo>
                  <a:pt x="17" y="10099"/>
                </a:lnTo>
                <a:cubicBezTo>
                  <a:pt x="11" y="7871"/>
                  <a:pt x="6" y="6241"/>
                  <a:pt x="0" y="401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7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390156" y="2611331"/>
            <a:ext cx="5911500" cy="4433626"/>
          </a:xfrm>
          <a:prstGeom prst="rect">
            <a:avLst/>
          </a:prstGeom>
          <a:ln w="38100" cmpd="sng">
            <a:solidFill>
              <a:schemeClr val="bg1"/>
            </a:solidFill>
          </a:ln>
        </p:spPr>
      </p:pic>
      <p:cxnSp>
        <p:nvCxnSpPr>
          <p:cNvPr id="10" name="Connecteur droit 9"/>
          <p:cNvCxnSpPr>
            <a:cxnSpLocks/>
          </p:cNvCxnSpPr>
          <p:nvPr/>
        </p:nvCxnSpPr>
        <p:spPr>
          <a:xfrm>
            <a:off x="8301656" y="1954813"/>
            <a:ext cx="1696426" cy="0"/>
          </a:xfrm>
          <a:prstGeom prst="lin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cxnSpLocks/>
          </p:cNvCxnSpPr>
          <p:nvPr/>
        </p:nvCxnSpPr>
        <p:spPr>
          <a:xfrm>
            <a:off x="665938" y="1954813"/>
            <a:ext cx="1667512" cy="0"/>
          </a:xfrm>
          <a:prstGeom prst="lin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Sous-titre 2"/>
          <p:cNvSpPr txBox="1">
            <a:spLocks/>
          </p:cNvSpPr>
          <p:nvPr/>
        </p:nvSpPr>
        <p:spPr>
          <a:xfrm>
            <a:off x="0" y="13961481"/>
            <a:ext cx="10720097" cy="292986"/>
          </a:xfrm>
          <a:prstGeom prst="rect">
            <a:avLst/>
          </a:prstGeom>
        </p:spPr>
        <p:txBody>
          <a:bodyPr vert="horz" lIns="142558" tIns="71279" rIns="142558" bIns="71279" rtlCol="0">
            <a:noAutofit/>
          </a:bodyPr>
          <a:lstStyle>
            <a:lvl1pPr marL="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73" b="1" baseline="30000" dirty="0" err="1">
                <a:solidFill>
                  <a:schemeClr val="accent6"/>
                </a:solidFill>
                <a:latin typeface="Century Gothic"/>
                <a:cs typeface="Century Gothic"/>
              </a:rPr>
              <a:t>Learn</a:t>
            </a:r>
            <a:r>
              <a:rPr lang="fr-FR" sz="2673" b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 more about </a:t>
            </a:r>
            <a:r>
              <a:rPr lang="fr-FR" sz="2673" b="1" i="1" baseline="30000" dirty="0" err="1">
                <a:solidFill>
                  <a:schemeClr val="accent6"/>
                </a:solidFill>
                <a:latin typeface="Century Gothic"/>
                <a:cs typeface="Century Gothic"/>
              </a:rPr>
              <a:t>Conotrachelus</a:t>
            </a:r>
            <a:r>
              <a:rPr lang="fr-FR" sz="2673" b="1" i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 </a:t>
            </a:r>
            <a:r>
              <a:rPr lang="fr-FR" sz="2673" b="1" i="1" baseline="30000" dirty="0" err="1">
                <a:solidFill>
                  <a:schemeClr val="accent6"/>
                </a:solidFill>
                <a:latin typeface="Century Gothic"/>
                <a:cs typeface="Century Gothic"/>
              </a:rPr>
              <a:t>nenuphar</a:t>
            </a:r>
            <a:r>
              <a:rPr lang="fr-FR" sz="2673" b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: www.your.website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362925" y="7521767"/>
            <a:ext cx="1382284" cy="3665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What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it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354366" y="9190204"/>
            <a:ext cx="1390843" cy="3665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Damage</a:t>
            </a:r>
          </a:p>
        </p:txBody>
      </p:sp>
      <p:grpSp>
        <p:nvGrpSpPr>
          <p:cNvPr id="42" name="Groupe 41"/>
          <p:cNvGrpSpPr/>
          <p:nvPr/>
        </p:nvGrpSpPr>
        <p:grpSpPr>
          <a:xfrm>
            <a:off x="1446249" y="12651526"/>
            <a:ext cx="1772308" cy="653438"/>
            <a:chOff x="1568956" y="9703316"/>
            <a:chExt cx="1591525" cy="586784"/>
          </a:xfrm>
        </p:grpSpPr>
        <p:grpSp>
          <p:nvGrpSpPr>
            <p:cNvPr id="28" name="Groupe 27"/>
            <p:cNvGrpSpPr/>
            <p:nvPr/>
          </p:nvGrpSpPr>
          <p:grpSpPr>
            <a:xfrm>
              <a:off x="1568956" y="9703316"/>
              <a:ext cx="1591525" cy="586784"/>
              <a:chOff x="1568956" y="9703316"/>
              <a:chExt cx="1591525" cy="586784"/>
            </a:xfrm>
          </p:grpSpPr>
          <p:sp>
            <p:nvSpPr>
              <p:cNvPr id="19" name="Ellipse 18"/>
              <p:cNvSpPr/>
              <p:nvPr/>
            </p:nvSpPr>
            <p:spPr>
              <a:xfrm>
                <a:off x="1568956" y="9794184"/>
                <a:ext cx="495916" cy="4959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3207"/>
              </a:p>
            </p:txBody>
          </p:sp>
          <p:sp>
            <p:nvSpPr>
              <p:cNvPr id="20" name="ZoneTexte 19"/>
              <p:cNvSpPr txBox="1"/>
              <p:nvPr/>
            </p:nvSpPr>
            <p:spPr>
              <a:xfrm>
                <a:off x="1898263" y="9703316"/>
                <a:ext cx="1262218" cy="29837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fr-FR" sz="1559" b="1" dirty="0">
                    <a:solidFill>
                      <a:srgbClr val="FFFFFF"/>
                    </a:solidFill>
                    <a:latin typeface="Century Gothic"/>
                    <a:cs typeface="Century Gothic"/>
                  </a:rPr>
                  <a:t>Contact us!</a:t>
                </a:r>
              </a:p>
            </p:txBody>
          </p:sp>
        </p:grpSp>
        <p:pic>
          <p:nvPicPr>
            <p:cNvPr id="41" name="Image 4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60620" y="9901001"/>
              <a:ext cx="308650" cy="30904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pic>
      </p:grpSp>
      <p:pic>
        <p:nvPicPr>
          <p:cNvPr id="43" name="Image 42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499693" y="9788416"/>
            <a:ext cx="2415727" cy="18000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 rot="16200000">
            <a:off x="4683491" y="9488708"/>
            <a:ext cx="1800000" cy="2399415"/>
          </a:xfrm>
          <a:prstGeom prst="rect">
            <a:avLst/>
          </a:prstGeom>
        </p:spPr>
      </p:pic>
      <p:pic>
        <p:nvPicPr>
          <p:cNvPr id="25" name="Image 24" descr="logo eppo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717" y="12668622"/>
            <a:ext cx="822236" cy="859610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2024432" y="13023223"/>
            <a:ext cx="5483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Your contact details, logos, links, QR codes …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362924" y="7910847"/>
            <a:ext cx="8336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i="1" dirty="0" err="1"/>
              <a:t>Conotrachelus</a:t>
            </a:r>
            <a:r>
              <a:rPr lang="en-GB" sz="1400" i="1" dirty="0"/>
              <a:t> nenuphar </a:t>
            </a:r>
            <a:r>
              <a:rPr lang="en-GB" sz="1400" dirty="0"/>
              <a:t>is a weevil native to North America which does not occur in the EPPO region. It is a pest of stone and pome fruits (apples, cherries, pears, peaches, plums), as well as of blueberries. Damage is caused </a:t>
            </a:r>
            <a:r>
              <a:rPr lang="en-GB" sz="1400"/>
              <a:t>by adults </a:t>
            </a:r>
            <a:r>
              <a:rPr lang="en-GB" sz="1400" dirty="0"/>
              <a:t>feeding on fruit. In North America, control programmes are necessary to protect fruit crops against </a:t>
            </a:r>
            <a:br>
              <a:rPr lang="en-GB" sz="1400" dirty="0"/>
            </a:br>
            <a:r>
              <a:rPr lang="en-GB" sz="1400" i="1" dirty="0"/>
              <a:t>C. nenuphar</a:t>
            </a:r>
            <a:r>
              <a:rPr lang="en-GB" sz="1400" dirty="0"/>
              <a:t>. It is important to avoid the introduction and establishment of this pest in our region.</a:t>
            </a:r>
            <a:endParaRPr lang="en-GB" sz="1400" i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0" y="14709662"/>
            <a:ext cx="10691814" cy="412590"/>
          </a:xfrm>
          <a:prstGeom prst="rect">
            <a:avLst/>
          </a:prstGeom>
          <a:noFill/>
        </p:spPr>
        <p:txBody>
          <a:bodyPr wrap="square" bIns="180000" rtlCol="0">
            <a:spAutoFit/>
          </a:bodyPr>
          <a:lstStyle/>
          <a:p>
            <a:pPr algn="ctr"/>
            <a:r>
              <a:rPr lang="en-GB" sz="1200" dirty="0"/>
              <a:t>This poster has been prepared in collaboration with EPPO (www.eppo.int)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F3AFAB8-5C73-4FAF-B3F7-F7EFFA8363D8}"/>
              </a:ext>
            </a:extLst>
          </p:cNvPr>
          <p:cNvSpPr txBox="1"/>
          <p:nvPr/>
        </p:nvSpPr>
        <p:spPr>
          <a:xfrm>
            <a:off x="2390157" y="7054626"/>
            <a:ext cx="591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err="1"/>
              <a:t>Plum</a:t>
            </a:r>
            <a:r>
              <a:rPr lang="fr-FR" sz="900" dirty="0"/>
              <a:t> </a:t>
            </a:r>
            <a:r>
              <a:rPr lang="fr-FR" sz="900" dirty="0" err="1"/>
              <a:t>weevil</a:t>
            </a:r>
            <a:r>
              <a:rPr lang="fr-FR" sz="900" dirty="0"/>
              <a:t>. </a:t>
            </a:r>
            <a:r>
              <a:rPr lang="fr-FR" sz="900" dirty="0" err="1"/>
              <a:t>Courtesy</a:t>
            </a:r>
            <a:r>
              <a:rPr lang="fr-FR" sz="900" dirty="0"/>
              <a:t>: Laboratoire d'expertise et de diagnostic en </a:t>
            </a:r>
            <a:r>
              <a:rPr lang="fr-FR" sz="900" dirty="0" err="1"/>
              <a:t>phytoprotection</a:t>
            </a:r>
            <a:r>
              <a:rPr lang="fr-FR" sz="900" dirty="0"/>
              <a:t> – MAPAQ (CA)</a:t>
            </a:r>
            <a:r>
              <a:rPr lang="en-GB" sz="900" dirty="0"/>
              <a:t>. </a:t>
            </a:r>
            <a:br>
              <a:rPr lang="en-GB" sz="900" dirty="0"/>
            </a:br>
            <a:r>
              <a:rPr lang="en-GB" sz="900" dirty="0"/>
              <a:t>EPPO Global Database, </a:t>
            </a:r>
            <a:r>
              <a:rPr lang="en-GB" sz="900" dirty="0">
                <a:hlinkClick r:id="rId8"/>
              </a:rPr>
              <a:t>https://gd.eppo.int</a:t>
            </a:r>
            <a:endParaRPr lang="en-GB" sz="900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E862D14-9A08-406D-980A-8D9BD88D31C5}"/>
              </a:ext>
            </a:extLst>
          </p:cNvPr>
          <p:cNvSpPr txBox="1"/>
          <p:nvPr/>
        </p:nvSpPr>
        <p:spPr>
          <a:xfrm>
            <a:off x="1499693" y="11748053"/>
            <a:ext cx="2415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Damage on apple</a:t>
            </a:r>
          </a:p>
          <a:p>
            <a:pPr algn="ctr"/>
            <a:r>
              <a:rPr lang="en-GB" sz="900" dirty="0"/>
              <a:t>Courtesy: Peter Jentsch.</a:t>
            </a:r>
            <a:br>
              <a:rPr lang="en-GB" sz="900" dirty="0"/>
            </a:br>
            <a:r>
              <a:rPr lang="en-GB" sz="900" dirty="0"/>
              <a:t>EPPO Global Database. https://gd.eppo.int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-877341" y="-31249"/>
            <a:ext cx="12446493" cy="4418662"/>
          </a:xfrm>
          <a:prstGeom prst="rect">
            <a:avLst/>
          </a:prstGeom>
          <a:noFill/>
        </p:spPr>
        <p:txBody>
          <a:bodyPr wrap="square" tIns="681518" rtlCol="0">
            <a:noAutofit/>
          </a:bodyPr>
          <a:lstStyle/>
          <a:p>
            <a:pPr algn="ctr"/>
            <a:r>
              <a:rPr lang="fr-FR" sz="9688" b="1" baseline="300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Century Gothic"/>
              </a:rPr>
              <a:t>BE AWARE!</a:t>
            </a:r>
          </a:p>
          <a:p>
            <a:pPr algn="ctr"/>
            <a:r>
              <a:rPr lang="fr-FR" sz="5345" b="1" i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Conotrachelus</a:t>
            </a:r>
            <a:r>
              <a:rPr lang="fr-FR" sz="5345" b="1" i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</a:t>
            </a:r>
            <a:r>
              <a:rPr lang="fr-FR" sz="5345" b="1" i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nenuphar</a:t>
            </a:r>
            <a:endParaRPr lang="fr-FR" sz="5345" b="1" i="1" baseline="30000" dirty="0">
              <a:solidFill>
                <a:schemeClr val="bg1"/>
              </a:solidFill>
              <a:latin typeface="Century Gothic"/>
              <a:ea typeface="+mj-ea"/>
              <a:cs typeface="Century Gothic"/>
            </a:endParaRPr>
          </a:p>
          <a:p>
            <a:pPr algn="ctr">
              <a:lnSpc>
                <a:spcPts val="1893"/>
              </a:lnSpc>
            </a:pP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A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threat</a:t>
            </a: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to fruit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crops</a:t>
            </a:r>
            <a:endParaRPr lang="fr-FR" sz="3118" b="1" baseline="30000" dirty="0">
              <a:solidFill>
                <a:schemeClr val="bg1"/>
              </a:solidFill>
              <a:latin typeface="Century Gothic"/>
              <a:ea typeface="+mj-ea"/>
              <a:cs typeface="Century Gothic"/>
            </a:endParaRPr>
          </a:p>
        </p:txBody>
      </p:sp>
      <p:pic>
        <p:nvPicPr>
          <p:cNvPr id="16" name="Image 15" descr="Une image contenant vert, légume&#10;&#10;Description générée automatiquement">
            <a:extLst>
              <a:ext uri="{FF2B5EF4-FFF2-40B4-BE49-F238E27FC236}">
                <a16:creationId xmlns:a16="http://schemas.microsoft.com/office/drawing/2014/main" id="{279BE819-E25C-49F9-9ADB-B612F3B1610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1561" y="9788416"/>
            <a:ext cx="2415728" cy="1800000"/>
          </a:xfrm>
          <a:prstGeom prst="rect">
            <a:avLst/>
          </a:prstGeom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72A9EF05-77D8-4851-9705-10917CD4DA46}"/>
              </a:ext>
            </a:extLst>
          </p:cNvPr>
          <p:cNvSpPr txBox="1"/>
          <p:nvPr/>
        </p:nvSpPr>
        <p:spPr>
          <a:xfrm>
            <a:off x="4090294" y="11759601"/>
            <a:ext cx="288128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Damage on apple (close-up)</a:t>
            </a:r>
          </a:p>
          <a:p>
            <a:pPr algn="ctr"/>
            <a:r>
              <a:rPr lang="en-GB" sz="900" dirty="0"/>
              <a:t>Courtesy: </a:t>
            </a:r>
            <a:r>
              <a:rPr lang="fr-FR" sz="900" dirty="0"/>
              <a:t>Laboratoire d'expertise et de diagnostic en </a:t>
            </a:r>
            <a:r>
              <a:rPr lang="fr-FR" sz="900" dirty="0" err="1"/>
              <a:t>phytoprotection</a:t>
            </a:r>
            <a:r>
              <a:rPr lang="fr-FR" sz="900" dirty="0"/>
              <a:t> – MAPAQ (CA)</a:t>
            </a:r>
            <a:r>
              <a:rPr lang="en-GB" sz="900" dirty="0"/>
              <a:t>. EPPO Global Database. https://gd.eppo.int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11BE5BA-E728-43D6-8511-CB43F75FB917}"/>
              </a:ext>
            </a:extLst>
          </p:cNvPr>
          <p:cNvSpPr txBox="1"/>
          <p:nvPr/>
        </p:nvSpPr>
        <p:spPr>
          <a:xfrm>
            <a:off x="7099271" y="11753804"/>
            <a:ext cx="288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Damage on blueberry</a:t>
            </a:r>
          </a:p>
          <a:p>
            <a:pPr algn="ctr"/>
            <a:r>
              <a:rPr lang="en-GB" sz="900" dirty="0"/>
              <a:t>Courtesy: Dean Polk.</a:t>
            </a:r>
            <a:br>
              <a:rPr lang="en-GB" sz="900" dirty="0"/>
            </a:br>
            <a:r>
              <a:rPr lang="en-GB" sz="900" dirty="0"/>
              <a:t>EPPO Global Database. https://gd.eppo.int</a:t>
            </a:r>
          </a:p>
        </p:txBody>
      </p:sp>
    </p:spTree>
    <p:extLst>
      <p:ext uri="{BB962C8B-B14F-4D97-AF65-F5344CB8AC3E}">
        <p14:creationId xmlns:p14="http://schemas.microsoft.com/office/powerpoint/2010/main" val="27265469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246</Words>
  <Application>Microsoft Office PowerPoint</Application>
  <PresentationFormat>Personnalisé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Thème Office</vt:lpstr>
      <vt:lpstr>Présentation PowerPoint</vt:lpstr>
    </vt:vector>
  </TitlesOfParts>
  <Company>écoles de Condé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Armelle ROY</dc:creator>
  <cp:lastModifiedBy>Anne-Sophie Roy</cp:lastModifiedBy>
  <cp:revision>98</cp:revision>
  <cp:lastPrinted>2017-06-01T13:06:56Z</cp:lastPrinted>
  <dcterms:created xsi:type="dcterms:W3CDTF">2016-07-12T13:11:24Z</dcterms:created>
  <dcterms:modified xsi:type="dcterms:W3CDTF">2021-09-13T16:17:43Z</dcterms:modified>
</cp:coreProperties>
</file>