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660"/>
  </p:normalViewPr>
  <p:slideViewPr>
    <p:cSldViewPr snapToGrid="0" snapToObjects="1">
      <p:cViewPr varScale="1">
        <p:scale>
          <a:sx n="28" d="100"/>
          <a:sy n="28" d="100"/>
        </p:scale>
        <p:origin x="2502" y="102"/>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10/12/2021</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10/12/2021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10/12/2021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10/12/2021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10/12/2021</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forme warning EPP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24"/>
            <a:ext cx="10720098" cy="7232832"/>
          </a:xfrm>
          <a:prstGeom prst="rect">
            <a:avLst/>
          </a:prstGeom>
        </p:spPr>
      </p:pic>
      <p:pic>
        <p:nvPicPr>
          <p:cNvPr id="5" name="Image 4"/>
          <p:cNvPicPr>
            <a:picLocks noChangeAspect="1"/>
          </p:cNvPicPr>
          <p:nvPr/>
        </p:nvPicPr>
        <p:blipFill>
          <a:blip r:embed="rId3"/>
          <a:srcRect/>
          <a:stretch/>
        </p:blipFill>
        <p:spPr>
          <a:xfrm>
            <a:off x="2222411" y="2805988"/>
            <a:ext cx="6236984" cy="4147837"/>
          </a:xfrm>
          <a:prstGeom prst="rect">
            <a:avLst/>
          </a:prstGeom>
          <a:ln w="38100" cmpd="sng">
            <a:solidFill>
              <a:schemeClr val="bg1"/>
            </a:solidFill>
          </a:ln>
        </p:spPr>
      </p:pic>
      <p:cxnSp>
        <p:nvCxnSpPr>
          <p:cNvPr id="10" name="Connecteur droit 9"/>
          <p:cNvCxnSpPr>
            <a:cxnSpLocks/>
          </p:cNvCxnSpPr>
          <p:nvPr/>
        </p:nvCxnSpPr>
        <p:spPr>
          <a:xfrm>
            <a:off x="7772400" y="1895178"/>
            <a:ext cx="2225682"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a:cxnSpLocks/>
          </p:cNvCxnSpPr>
          <p:nvPr/>
        </p:nvCxnSpPr>
        <p:spPr>
          <a:xfrm>
            <a:off x="665938" y="1895178"/>
            <a:ext cx="230268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3" name="Image 32"/>
          <p:cNvPicPr>
            <a:picLocks noChangeAspect="1"/>
          </p:cNvPicPr>
          <p:nvPr/>
        </p:nvPicPr>
        <p:blipFill>
          <a:blip r:embed="rId4"/>
          <a:srcRect/>
          <a:stretch/>
        </p:blipFill>
        <p:spPr>
          <a:xfrm>
            <a:off x="4286531" y="9948038"/>
            <a:ext cx="2304000" cy="1728000"/>
          </a:xfrm>
          <a:prstGeom prst="rect">
            <a:avLst/>
          </a:prstGeom>
        </p:spPr>
      </p:pic>
      <p:pic>
        <p:nvPicPr>
          <p:cNvPr id="34" name="Image 33"/>
          <p:cNvPicPr>
            <a:picLocks noChangeAspect="1"/>
          </p:cNvPicPr>
          <p:nvPr/>
        </p:nvPicPr>
        <p:blipFill>
          <a:blip r:embed="rId5"/>
          <a:srcRect/>
          <a:stretch/>
        </p:blipFill>
        <p:spPr>
          <a:xfrm>
            <a:off x="1456520" y="9948038"/>
            <a:ext cx="2304000" cy="1728000"/>
          </a:xfrm>
          <a:prstGeom prst="rect">
            <a:avLst/>
          </a:prstGeom>
        </p:spPr>
      </p:pic>
      <p:sp>
        <p:nvSpPr>
          <p:cNvPr id="20" name="ZoneTexte 19"/>
          <p:cNvSpPr txBox="1"/>
          <p:nvPr/>
        </p:nvSpPr>
        <p:spPr>
          <a:xfrm>
            <a:off x="1785718" y="12462806"/>
            <a:ext cx="1372611" cy="332270"/>
          </a:xfrm>
          <a:prstGeom prst="rect">
            <a:avLst/>
          </a:prstGeom>
          <a:noFill/>
        </p:spPr>
        <p:txBody>
          <a:bodyPr wrap="square" rtlCol="0">
            <a:spAutoFit/>
          </a:bodyPr>
          <a:lstStyle/>
          <a:p>
            <a:r>
              <a:rPr lang="fr-FR" sz="1559" b="1" dirty="0">
                <a:solidFill>
                  <a:srgbClr val="FFFFFF"/>
                </a:solidFill>
                <a:latin typeface="Century Gothic"/>
                <a:cs typeface="Century Gothic"/>
              </a:rPr>
              <a:t>Contact us !</a:t>
            </a:r>
          </a:p>
        </p:txBody>
      </p:sp>
      <p:sp>
        <p:nvSpPr>
          <p:cNvPr id="27" name="Sous-titre 2"/>
          <p:cNvSpPr txBox="1">
            <a:spLocks/>
          </p:cNvSpPr>
          <p:nvPr/>
        </p:nvSpPr>
        <p:spPr>
          <a:xfrm>
            <a:off x="0" y="13929829"/>
            <a:ext cx="10691813" cy="311232"/>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rgbClr val="D53E33"/>
                </a:solidFill>
                <a:latin typeface="Century Gothic"/>
                <a:cs typeface="Century Gothic"/>
              </a:rPr>
              <a:t>Learn</a:t>
            </a:r>
            <a:r>
              <a:rPr lang="fr-FR" sz="2673" b="1" baseline="30000" dirty="0">
                <a:solidFill>
                  <a:srgbClr val="D53E33"/>
                </a:solidFill>
                <a:latin typeface="Century Gothic"/>
                <a:cs typeface="Century Gothic"/>
              </a:rPr>
              <a:t> more about</a:t>
            </a:r>
            <a:r>
              <a:rPr lang="fr-FR" sz="2673" b="1" dirty="0">
                <a:solidFill>
                  <a:srgbClr val="D53E33"/>
                </a:solidFill>
                <a:latin typeface="Century Gothic"/>
                <a:cs typeface="Century Gothic"/>
              </a:rPr>
              <a:t> </a:t>
            </a:r>
            <a:r>
              <a:rPr lang="fr-FR" sz="2673" b="1" i="1" baseline="30000" dirty="0" err="1">
                <a:solidFill>
                  <a:srgbClr val="D53E33"/>
                </a:solidFill>
                <a:latin typeface="Century Gothic"/>
                <a:cs typeface="Century Gothic"/>
              </a:rPr>
              <a:t>Anthonomus</a:t>
            </a:r>
            <a:r>
              <a:rPr lang="fr-FR" sz="2673" b="1" i="1" baseline="30000" dirty="0">
                <a:solidFill>
                  <a:srgbClr val="D53E33"/>
                </a:solidFill>
                <a:latin typeface="Century Gothic"/>
                <a:cs typeface="Century Gothic"/>
              </a:rPr>
              <a:t> </a:t>
            </a:r>
            <a:r>
              <a:rPr lang="fr-FR" sz="2673" b="1" i="1" baseline="30000" dirty="0" err="1">
                <a:solidFill>
                  <a:srgbClr val="D53E33"/>
                </a:solidFill>
                <a:latin typeface="Century Gothic"/>
                <a:cs typeface="Century Gothic"/>
              </a:rPr>
              <a:t>eugenii</a:t>
            </a:r>
            <a:r>
              <a:rPr lang="fr-FR" sz="2673" b="1" baseline="30000" dirty="0">
                <a:solidFill>
                  <a:srgbClr val="D53E33"/>
                </a:solidFill>
                <a:latin typeface="Century Gothic"/>
                <a:cs typeface="Century Gothic"/>
              </a:rPr>
              <a:t>: www.your.website</a:t>
            </a:r>
          </a:p>
        </p:txBody>
      </p:sp>
      <p:pic>
        <p:nvPicPr>
          <p:cNvPr id="32" name="Image 31" descr="logo eppo.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76717" y="12865407"/>
            <a:ext cx="822236" cy="859610"/>
          </a:xfrm>
          <a:prstGeom prst="rect">
            <a:avLst/>
          </a:prstGeom>
        </p:spPr>
      </p:pic>
      <p:pic>
        <p:nvPicPr>
          <p:cNvPr id="35" name="Image 34"/>
          <p:cNvPicPr>
            <a:picLocks noChangeAspect="1"/>
          </p:cNvPicPr>
          <p:nvPr/>
        </p:nvPicPr>
        <p:blipFill>
          <a:blip r:embed="rId7"/>
          <a:srcRect/>
          <a:stretch/>
        </p:blipFill>
        <p:spPr>
          <a:xfrm rot="16200000">
            <a:off x="7404261" y="9660319"/>
            <a:ext cx="1728000" cy="2303437"/>
          </a:xfrm>
          <a:prstGeom prst="rect">
            <a:avLst/>
          </a:prstGeom>
        </p:spPr>
      </p:pic>
      <p:sp>
        <p:nvSpPr>
          <p:cNvPr id="8" name="ZoneTexte 7"/>
          <p:cNvSpPr txBox="1"/>
          <p:nvPr/>
        </p:nvSpPr>
        <p:spPr>
          <a:xfrm>
            <a:off x="1362925" y="7614397"/>
            <a:ext cx="1382284"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71407" y="9344212"/>
            <a:ext cx="1382284" cy="366575"/>
          </a:xfrm>
          <a:prstGeom prst="rect">
            <a:avLst/>
          </a:prstGeom>
          <a:solidFill>
            <a:srgbClr val="E15743"/>
          </a:solidFill>
        </p:spPr>
        <p:txBody>
          <a:bodyPr wrap="square" lIns="120268" rtlCol="0">
            <a:spAutoFit/>
          </a:bodyPr>
          <a:lstStyle/>
          <a:p>
            <a:pPr algn="ctr"/>
            <a:r>
              <a:rPr lang="fr-FR" sz="1782" b="1" dirty="0">
                <a:solidFill>
                  <a:srgbClr val="FFFFFF"/>
                </a:solidFill>
                <a:latin typeface="Century Gothic"/>
                <a:cs typeface="Century Gothic"/>
              </a:rPr>
              <a:t>Damage</a:t>
            </a:r>
          </a:p>
        </p:txBody>
      </p:sp>
      <p:grpSp>
        <p:nvGrpSpPr>
          <p:cNvPr id="29" name="Groupe 28"/>
          <p:cNvGrpSpPr/>
          <p:nvPr/>
        </p:nvGrpSpPr>
        <p:grpSpPr>
          <a:xfrm>
            <a:off x="1354444" y="12478821"/>
            <a:ext cx="1772308" cy="653438"/>
            <a:chOff x="1568956" y="9703316"/>
            <a:chExt cx="1591525" cy="586784"/>
          </a:xfrm>
          <a:solidFill>
            <a:srgbClr val="E15743"/>
          </a:solidFill>
        </p:grpSpPr>
        <p:grpSp>
          <p:nvGrpSpPr>
            <p:cNvPr id="39" name="Groupe 38"/>
            <p:cNvGrpSpPr/>
            <p:nvPr/>
          </p:nvGrpSpPr>
          <p:grpSpPr>
            <a:xfrm>
              <a:off x="1568956" y="9703316"/>
              <a:ext cx="1591525" cy="586784"/>
              <a:chOff x="1568956" y="9703316"/>
              <a:chExt cx="1591525" cy="586784"/>
            </a:xfrm>
            <a:grpFill/>
          </p:grpSpPr>
          <p:sp>
            <p:nvSpPr>
              <p:cNvPr id="41" name="Ellipse 40"/>
              <p:cNvSpPr/>
              <p:nvPr/>
            </p:nvSpPr>
            <p:spPr>
              <a:xfrm>
                <a:off x="1568956" y="9794184"/>
                <a:ext cx="495916" cy="49591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a:p>
            </p:txBody>
          </p:sp>
          <p:sp>
            <p:nvSpPr>
              <p:cNvPr id="42" name="ZoneTexte 41"/>
              <p:cNvSpPr txBox="1"/>
              <p:nvPr/>
            </p:nvSpPr>
            <p:spPr>
              <a:xfrm>
                <a:off x="1898263" y="9703316"/>
                <a:ext cx="1262218" cy="298377"/>
              </a:xfrm>
              <a:prstGeom prst="rect">
                <a:avLst/>
              </a:prstGeom>
              <a:grpFill/>
            </p:spPr>
            <p:txBody>
              <a:bodyPr wrap="square" rtlCol="0">
                <a:spAutoFit/>
              </a:bodyPr>
              <a:lstStyle/>
              <a:p>
                <a:r>
                  <a:rPr lang="fr-FR" sz="1559" b="1" dirty="0">
                    <a:solidFill>
                      <a:srgbClr val="FFFFFF"/>
                    </a:solidFill>
                    <a:latin typeface="Century Gothic"/>
                    <a:cs typeface="Century Gothic"/>
                  </a:rPr>
                  <a:t>Contact us!</a:t>
                </a:r>
              </a:p>
            </p:txBody>
          </p:sp>
        </p:grpSp>
        <p:pic>
          <p:nvPicPr>
            <p:cNvPr id="40" name="Image 39"/>
            <p:cNvPicPr>
              <a:picLocks noChangeAspect="1"/>
            </p:cNvPicPr>
            <p:nvPr/>
          </p:nvPicPr>
          <p:blipFill>
            <a:blip r:embed="rId8"/>
            <a:stretch>
              <a:fillRect/>
            </a:stretch>
          </p:blipFill>
          <p:spPr>
            <a:xfrm>
              <a:off x="1660620" y="9901001"/>
              <a:ext cx="308650" cy="309042"/>
            </a:xfrm>
            <a:prstGeom prst="rect">
              <a:avLst/>
            </a:prstGeom>
            <a:grpFill/>
          </p:spPr>
        </p:pic>
      </p:grpSp>
      <p:sp>
        <p:nvSpPr>
          <p:cNvPr id="2" name="ZoneTexte 1"/>
          <p:cNvSpPr txBox="1"/>
          <p:nvPr/>
        </p:nvSpPr>
        <p:spPr>
          <a:xfrm>
            <a:off x="1354444" y="8006099"/>
            <a:ext cx="7965962" cy="1169551"/>
          </a:xfrm>
          <a:prstGeom prst="rect">
            <a:avLst/>
          </a:prstGeom>
          <a:noFill/>
        </p:spPr>
        <p:txBody>
          <a:bodyPr wrap="square" rtlCol="0">
            <a:spAutoFit/>
          </a:bodyPr>
          <a:lstStyle/>
          <a:p>
            <a:pPr algn="just"/>
            <a:r>
              <a:rPr lang="en-GB" sz="1400" i="1" dirty="0"/>
              <a:t>Anthonomus </a:t>
            </a:r>
            <a:r>
              <a:rPr lang="en-GB" sz="1400" i="1" dirty="0" err="1"/>
              <a:t>eugenii</a:t>
            </a:r>
            <a:r>
              <a:rPr lang="en-GB" sz="1400" i="1" dirty="0"/>
              <a:t> </a:t>
            </a:r>
            <a:r>
              <a:rPr lang="en-GB" sz="1400" dirty="0"/>
              <a:t>is a weevil which attacks capsicum fruit (both hot and sweet peppers). Adults enter fruit and their feeding activity causes internal fruit damage. </a:t>
            </a:r>
            <a:r>
              <a:rPr lang="en-GB" sz="1400" i="1" dirty="0"/>
              <a:t>A. </a:t>
            </a:r>
            <a:r>
              <a:rPr lang="en-GB" sz="1400" i="1" dirty="0" err="1"/>
              <a:t>eugenii</a:t>
            </a:r>
            <a:r>
              <a:rPr lang="en-GB" sz="1400" i="1" dirty="0"/>
              <a:t> </a:t>
            </a:r>
            <a:r>
              <a:rPr lang="en-GB" sz="1400" dirty="0"/>
              <a:t>is native to Mexico and has spread to other parts of the Americas and the Caribbean. In the EPPO region, isolated outbreaks have been reported in glasshouse crops but were successfully eradicated. This pest is occasionally intercepted on imported capsicum fruit. It is important to prevent the introduction and establishment of </a:t>
            </a:r>
            <a:r>
              <a:rPr lang="en-GB" sz="1400" i="1" dirty="0"/>
              <a:t>A. </a:t>
            </a:r>
            <a:r>
              <a:rPr lang="en-GB" sz="1400" i="1" dirty="0" err="1"/>
              <a:t>eugenii</a:t>
            </a:r>
            <a:r>
              <a:rPr lang="en-GB" sz="1400" i="1" dirty="0"/>
              <a:t> </a:t>
            </a:r>
            <a:r>
              <a:rPr lang="en-GB" sz="1400" dirty="0"/>
              <a:t>in our region. </a:t>
            </a:r>
          </a:p>
        </p:txBody>
      </p:sp>
      <p:sp>
        <p:nvSpPr>
          <p:cNvPr id="3" name="ZoneTexte 2"/>
          <p:cNvSpPr txBox="1"/>
          <p:nvPr/>
        </p:nvSpPr>
        <p:spPr>
          <a:xfrm>
            <a:off x="2024432" y="12919752"/>
            <a:ext cx="5483201" cy="400110"/>
          </a:xfrm>
          <a:prstGeom prst="rect">
            <a:avLst/>
          </a:prstGeom>
          <a:noFill/>
        </p:spPr>
        <p:txBody>
          <a:bodyPr wrap="square" rtlCol="0">
            <a:spAutoFit/>
          </a:bodyPr>
          <a:lstStyle/>
          <a:p>
            <a:r>
              <a:rPr lang="en-GB" sz="2000" dirty="0"/>
              <a:t>Your contact details, logos, links, QR codes …</a:t>
            </a:r>
          </a:p>
        </p:txBody>
      </p:sp>
      <p:sp>
        <p:nvSpPr>
          <p:cNvPr id="12" name="ZoneTexte 11"/>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6" name="ZoneTexte 5">
            <a:extLst>
              <a:ext uri="{FF2B5EF4-FFF2-40B4-BE49-F238E27FC236}">
                <a16:creationId xmlns:a16="http://schemas.microsoft.com/office/drawing/2014/main" id="{00DD7F8F-A9EB-4F51-AF4D-DDD8242FD61E}"/>
              </a:ext>
            </a:extLst>
          </p:cNvPr>
          <p:cNvSpPr txBox="1"/>
          <p:nvPr/>
        </p:nvSpPr>
        <p:spPr>
          <a:xfrm>
            <a:off x="2163252" y="6961279"/>
            <a:ext cx="6380674" cy="230832"/>
          </a:xfrm>
          <a:prstGeom prst="rect">
            <a:avLst/>
          </a:prstGeom>
          <a:noFill/>
        </p:spPr>
        <p:txBody>
          <a:bodyPr wrap="square" rtlCol="0">
            <a:spAutoFit/>
          </a:bodyPr>
          <a:lstStyle/>
          <a:p>
            <a:pPr algn="ctr"/>
            <a:r>
              <a:rPr lang="en-GB" sz="900" dirty="0"/>
              <a:t>Adult pepper weevil. Courtesy: Laura Martinez. EPPO Global Database, https://gd.eppo.int</a:t>
            </a:r>
          </a:p>
        </p:txBody>
      </p:sp>
      <p:sp>
        <p:nvSpPr>
          <p:cNvPr id="9" name="ZoneTexte 8"/>
          <p:cNvSpPr txBox="1"/>
          <p:nvPr/>
        </p:nvSpPr>
        <p:spPr>
          <a:xfrm>
            <a:off x="-852879" y="452"/>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HELP US STOP THIS PEST!</a:t>
            </a:r>
          </a:p>
          <a:p>
            <a:pPr algn="ctr"/>
            <a:r>
              <a:rPr lang="fr-FR" sz="5345" b="1" i="1" baseline="30000" dirty="0" err="1">
                <a:solidFill>
                  <a:schemeClr val="bg1"/>
                </a:solidFill>
                <a:latin typeface="Century Gothic"/>
                <a:ea typeface="+mj-ea"/>
                <a:cs typeface="Century Gothic"/>
              </a:rPr>
              <a:t>Anthonomus</a:t>
            </a:r>
            <a:r>
              <a:rPr lang="fr-FR" sz="5345" b="1" i="1" baseline="30000" dirty="0">
                <a:solidFill>
                  <a:schemeClr val="bg1"/>
                </a:solidFill>
                <a:latin typeface="Century Gothic"/>
                <a:ea typeface="+mj-ea"/>
                <a:cs typeface="Century Gothic"/>
              </a:rPr>
              <a:t> </a:t>
            </a:r>
            <a:r>
              <a:rPr lang="fr-FR" sz="5345" b="1" i="1" baseline="30000" dirty="0" err="1">
                <a:solidFill>
                  <a:schemeClr val="bg1"/>
                </a:solidFill>
                <a:latin typeface="Century Gothic"/>
                <a:ea typeface="+mj-ea"/>
                <a:cs typeface="Century Gothic"/>
              </a:rPr>
              <a:t>eugenii</a:t>
            </a:r>
            <a:endParaRPr lang="fr-FR" sz="5345" b="1" i="1" baseline="30000" dirty="0">
              <a:solidFill>
                <a:schemeClr val="bg1"/>
              </a:solidFill>
              <a:latin typeface="Century Gothic"/>
              <a:ea typeface="+mj-ea"/>
              <a:cs typeface="Century Gothic"/>
            </a:endParaRP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a:t>
            </a:r>
            <a:r>
              <a:rPr lang="fr-FR" sz="3118" b="1" baseline="30000" dirty="0" err="1">
                <a:solidFill>
                  <a:schemeClr val="bg1"/>
                </a:solidFill>
                <a:latin typeface="Century Gothic"/>
                <a:ea typeface="+mj-ea"/>
                <a:cs typeface="Century Gothic"/>
              </a:rPr>
              <a:t>capsicums</a:t>
            </a:r>
            <a:endParaRPr lang="fr-FR" sz="3118" b="1" baseline="30000" dirty="0">
              <a:solidFill>
                <a:schemeClr val="bg1"/>
              </a:solidFill>
              <a:latin typeface="Century Gothic"/>
              <a:ea typeface="+mj-ea"/>
              <a:cs typeface="Century Gothic"/>
            </a:endParaRPr>
          </a:p>
        </p:txBody>
      </p:sp>
      <p:sp>
        <p:nvSpPr>
          <p:cNvPr id="31" name="ZoneTexte 30">
            <a:extLst>
              <a:ext uri="{FF2B5EF4-FFF2-40B4-BE49-F238E27FC236}">
                <a16:creationId xmlns:a16="http://schemas.microsoft.com/office/drawing/2014/main" id="{D85AB430-77A7-4139-A3DE-6B49C42C872C}"/>
              </a:ext>
            </a:extLst>
          </p:cNvPr>
          <p:cNvSpPr txBox="1"/>
          <p:nvPr/>
        </p:nvSpPr>
        <p:spPr>
          <a:xfrm>
            <a:off x="1184532" y="11701230"/>
            <a:ext cx="2847975" cy="584775"/>
          </a:xfrm>
          <a:prstGeom prst="rect">
            <a:avLst/>
          </a:prstGeom>
          <a:noFill/>
        </p:spPr>
        <p:txBody>
          <a:bodyPr wrap="square" rtlCol="0">
            <a:spAutoFit/>
          </a:bodyPr>
          <a:lstStyle/>
          <a:p>
            <a:pPr algn="ctr"/>
            <a:r>
              <a:rPr lang="en-GB" sz="1400" dirty="0"/>
              <a:t>Damage: exit hole</a:t>
            </a:r>
          </a:p>
          <a:p>
            <a:pPr algn="ctr"/>
            <a:r>
              <a:rPr lang="nb-NO" sz="800" b="0" i="0" dirty="0">
                <a:effectLst/>
                <a:latin typeface="PT Sans" panose="020B0503020203020204" pitchFamily="34" charset="0"/>
              </a:rPr>
              <a:t>Courtesy: W. den Hartog NVWA (NPPO the Netherlands)</a:t>
            </a:r>
            <a:r>
              <a:rPr lang="en-GB" sz="900" dirty="0"/>
              <a:t>.</a:t>
            </a:r>
            <a:br>
              <a:rPr lang="en-GB" sz="900" dirty="0"/>
            </a:br>
            <a:r>
              <a:rPr lang="en-GB" sz="900" dirty="0"/>
              <a:t>EPPO Global Database. https://gd.eppo.int</a:t>
            </a:r>
          </a:p>
        </p:txBody>
      </p:sp>
      <p:sp>
        <p:nvSpPr>
          <p:cNvPr id="38" name="ZoneTexte 37">
            <a:extLst>
              <a:ext uri="{FF2B5EF4-FFF2-40B4-BE49-F238E27FC236}">
                <a16:creationId xmlns:a16="http://schemas.microsoft.com/office/drawing/2014/main" id="{530D9456-DC77-47D9-888F-D902B67D23FB}"/>
              </a:ext>
            </a:extLst>
          </p:cNvPr>
          <p:cNvSpPr txBox="1"/>
          <p:nvPr/>
        </p:nvSpPr>
        <p:spPr>
          <a:xfrm>
            <a:off x="3996580" y="11720015"/>
            <a:ext cx="2883902" cy="584775"/>
          </a:xfrm>
          <a:prstGeom prst="rect">
            <a:avLst/>
          </a:prstGeom>
          <a:noFill/>
        </p:spPr>
        <p:txBody>
          <a:bodyPr wrap="square" rtlCol="0">
            <a:spAutoFit/>
          </a:bodyPr>
          <a:lstStyle/>
          <a:p>
            <a:pPr algn="ctr"/>
            <a:r>
              <a:rPr lang="en-GB" sz="1400" dirty="0"/>
              <a:t>Internal fruit damage</a:t>
            </a:r>
          </a:p>
          <a:p>
            <a:pPr algn="ctr"/>
            <a:r>
              <a:rPr lang="nb-NO" sz="800" b="0" i="0" dirty="0">
                <a:effectLst/>
                <a:latin typeface="PT Sans" panose="020B0503020203020204" pitchFamily="34" charset="0"/>
              </a:rPr>
              <a:t>Courtesy: W. den Hartog NVWA (NPPO the Netherlands)</a:t>
            </a:r>
            <a:r>
              <a:rPr lang="en-GB" sz="900" dirty="0"/>
              <a:t>.</a:t>
            </a:r>
            <a:br>
              <a:rPr lang="en-GB" sz="900" dirty="0"/>
            </a:br>
            <a:r>
              <a:rPr lang="en-GB" sz="900" dirty="0"/>
              <a:t>EPPO Global Database. https://gd.eppo.int</a:t>
            </a:r>
          </a:p>
        </p:txBody>
      </p:sp>
      <p:sp>
        <p:nvSpPr>
          <p:cNvPr id="43" name="ZoneTexte 42">
            <a:extLst>
              <a:ext uri="{FF2B5EF4-FFF2-40B4-BE49-F238E27FC236}">
                <a16:creationId xmlns:a16="http://schemas.microsoft.com/office/drawing/2014/main" id="{C445D967-0DC9-446F-BD2F-5C31C549131A}"/>
              </a:ext>
            </a:extLst>
          </p:cNvPr>
          <p:cNvSpPr txBox="1"/>
          <p:nvPr/>
        </p:nvSpPr>
        <p:spPr>
          <a:xfrm>
            <a:off x="7060397" y="11708004"/>
            <a:ext cx="2415728" cy="584775"/>
          </a:xfrm>
          <a:prstGeom prst="rect">
            <a:avLst/>
          </a:prstGeom>
          <a:noFill/>
        </p:spPr>
        <p:txBody>
          <a:bodyPr wrap="square" rtlCol="0">
            <a:spAutoFit/>
          </a:bodyPr>
          <a:lstStyle/>
          <a:p>
            <a:pPr algn="ctr"/>
            <a:r>
              <a:rPr lang="en-GB" sz="1400" dirty="0"/>
              <a:t>Internal fruit damage</a:t>
            </a:r>
          </a:p>
          <a:p>
            <a:pPr algn="ctr"/>
            <a:r>
              <a:rPr lang="nb-NO" sz="800" b="0" i="0" dirty="0">
                <a:effectLst/>
                <a:latin typeface="PT Sans" panose="020B0503020203020204" pitchFamily="34" charset="0"/>
              </a:rPr>
              <a:t>Courtesy: Laura Martinez</a:t>
            </a:r>
            <a:r>
              <a:rPr lang="en-GB" sz="900" dirty="0"/>
              <a:t>.</a:t>
            </a:r>
            <a:br>
              <a:rPr lang="en-GB" sz="900" dirty="0"/>
            </a:br>
            <a:r>
              <a:rPr lang="en-GB" sz="900" dirty="0"/>
              <a:t>EPPO Global Database. https://gd.eppo.int</a:t>
            </a:r>
          </a:p>
        </p:txBody>
      </p:sp>
    </p:spTree>
    <p:extLst>
      <p:ext uri="{BB962C8B-B14F-4D97-AF65-F5344CB8AC3E}">
        <p14:creationId xmlns:p14="http://schemas.microsoft.com/office/powerpoint/2010/main" val="20226216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251</Words>
  <Application>Microsoft Office PowerPoint</Application>
  <PresentationFormat>Personnalisé</PresentationFormat>
  <Paragraphs>18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PT Sans</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96</cp:revision>
  <cp:lastPrinted>2017-06-01T13:06:56Z</cp:lastPrinted>
  <dcterms:created xsi:type="dcterms:W3CDTF">2016-07-12T13:11:24Z</dcterms:created>
  <dcterms:modified xsi:type="dcterms:W3CDTF">2021-12-10T16:40:20Z</dcterms:modified>
</cp:coreProperties>
</file>