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924" y="-2184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s://gd.eppo.int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rme warning EP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24"/>
            <a:ext cx="10720098" cy="7232832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7537268" y="1895178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65938" y="1895178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785718" y="12462806"/>
            <a:ext cx="1372611" cy="33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59" b="1" dirty="0">
                <a:solidFill>
                  <a:srgbClr val="FFFFFF"/>
                </a:solidFill>
                <a:latin typeface="Century Gothic"/>
                <a:cs typeface="Century Gothic"/>
              </a:rPr>
              <a:t>Contact us !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196864" y="11684397"/>
            <a:ext cx="644013" cy="246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2" b="1" dirty="0" err="1">
                <a:solidFill>
                  <a:srgbClr val="FFFFFF"/>
                </a:solidFill>
                <a:latin typeface="Century Gothic"/>
                <a:cs typeface="Century Gothic"/>
              </a:rPr>
              <a:t>After</a:t>
            </a:r>
            <a:endParaRPr lang="fr-FR" sz="100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0" y="13929829"/>
            <a:ext cx="10691813" cy="311232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73" b="1" baseline="30000" dirty="0" err="1">
                <a:solidFill>
                  <a:srgbClr val="D53E33"/>
                </a:solidFill>
                <a:latin typeface="Century Gothic"/>
                <a:cs typeface="Century Gothic"/>
              </a:rPr>
              <a:t>Learn</a:t>
            </a:r>
            <a:r>
              <a:rPr lang="fr-FR" sz="2673" b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 more about</a:t>
            </a:r>
            <a:r>
              <a:rPr lang="fr-FR" sz="2673" b="1" dirty="0">
                <a:solidFill>
                  <a:srgbClr val="D53E33"/>
                </a:solidFill>
                <a:latin typeface="Century Gothic"/>
                <a:cs typeface="Century Gothic"/>
              </a:rPr>
              <a:t> </a:t>
            </a:r>
            <a:r>
              <a:rPr lang="fr-FR" sz="2673" b="1" i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Agrilus fleischeri</a:t>
            </a:r>
            <a:r>
              <a:rPr lang="fr-FR" sz="2673" b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: www.your.website</a:t>
            </a:r>
          </a:p>
        </p:txBody>
      </p:sp>
      <p:pic>
        <p:nvPicPr>
          <p:cNvPr id="32" name="Image 31" descr="logo epp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865407"/>
            <a:ext cx="822236" cy="85961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362925" y="7330147"/>
            <a:ext cx="1382284" cy="366575"/>
          </a:xfrm>
          <a:prstGeom prst="rect">
            <a:avLst/>
          </a:prstGeom>
          <a:solidFill>
            <a:srgbClr val="E15743"/>
          </a:solidFill>
        </p:spPr>
        <p:txBody>
          <a:bodyPr wrap="square" lIns="120268" rtlCol="0">
            <a:spAutoFit/>
          </a:bodyPr>
          <a:lstStyle/>
          <a:p>
            <a:pPr algn="ctr"/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71407" y="9180271"/>
            <a:ext cx="1382284" cy="366575"/>
          </a:xfrm>
          <a:prstGeom prst="rect">
            <a:avLst/>
          </a:prstGeom>
          <a:solidFill>
            <a:srgbClr val="E15743"/>
          </a:solidFill>
        </p:spPr>
        <p:txBody>
          <a:bodyPr wrap="square" lIns="120268" rtlCol="0">
            <a:spAutoFit/>
          </a:bodyPr>
          <a:lstStyle/>
          <a:p>
            <a:pPr algn="ctr"/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Damage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-852879" y="452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fr-FR" sz="9688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CAN YOU HELP US?</a:t>
            </a:r>
          </a:p>
          <a:p>
            <a:pPr algn="ctr"/>
            <a:r>
              <a:rPr lang="fr-FR" sz="5345" b="1" i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Agrilus fleischeri</a:t>
            </a:r>
          </a:p>
          <a:p>
            <a:pPr algn="ctr">
              <a:lnSpc>
                <a:spcPts val="1893"/>
              </a:lnSpc>
            </a:pP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threat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to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poplars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and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willows</a:t>
            </a:r>
            <a:endParaRPr lang="fr-FR" sz="3118" b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1354444" y="12478821"/>
            <a:ext cx="1772308" cy="653438"/>
            <a:chOff x="1568956" y="9703316"/>
            <a:chExt cx="1591525" cy="586784"/>
          </a:xfrm>
          <a:solidFill>
            <a:srgbClr val="E15743"/>
          </a:solidFill>
        </p:grpSpPr>
        <p:grpSp>
          <p:nvGrpSpPr>
            <p:cNvPr id="39" name="Groupe 38"/>
            <p:cNvGrpSpPr/>
            <p:nvPr/>
          </p:nvGrpSpPr>
          <p:grpSpPr>
            <a:xfrm>
              <a:off x="1568956" y="9703316"/>
              <a:ext cx="1591525" cy="586784"/>
              <a:chOff x="1568956" y="9703316"/>
              <a:chExt cx="1591525" cy="586784"/>
            </a:xfrm>
            <a:grpFill/>
          </p:grpSpPr>
          <p:sp>
            <p:nvSpPr>
              <p:cNvPr id="41" name="Ellipse 40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1898263" y="9703316"/>
                <a:ext cx="1262218" cy="2983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Contact us!</a:t>
                </a:r>
              </a:p>
            </p:txBody>
          </p:sp>
        </p:grpSp>
        <p:pic>
          <p:nvPicPr>
            <p:cNvPr id="40" name="Imag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grpFill/>
          </p:spPr>
        </p:pic>
      </p:grpSp>
      <p:sp>
        <p:nvSpPr>
          <p:cNvPr id="2" name="ZoneTexte 1"/>
          <p:cNvSpPr txBox="1"/>
          <p:nvPr/>
        </p:nvSpPr>
        <p:spPr>
          <a:xfrm>
            <a:off x="1354444" y="7721849"/>
            <a:ext cx="7924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i="1" dirty="0"/>
              <a:t>Agrilus fleischeri </a:t>
            </a:r>
            <a:r>
              <a:rPr lang="en-GB" sz="1400" dirty="0"/>
              <a:t>(Coleoptera: Buprestidae) is an Asian pest of poplars and willows, which has caused some tree mortality on Lombardy poplar (</a:t>
            </a:r>
            <a:r>
              <a:rPr lang="en-GB" sz="1400" i="1" dirty="0"/>
              <a:t>Populus nigra </a:t>
            </a:r>
            <a:r>
              <a:rPr lang="en-GB" sz="1400" dirty="0"/>
              <a:t>var. </a:t>
            </a:r>
            <a:r>
              <a:rPr lang="en-GB" sz="1400" i="1" dirty="0"/>
              <a:t>italica</a:t>
            </a:r>
            <a:r>
              <a:rPr lang="en-GB" sz="1400" dirty="0"/>
              <a:t>) plantations in parts of China. It is not yet present in the European and Mediterranean region but could pose a threat to forestry where the host plants are grown. As this species is morphologically and biologically very similar to </a:t>
            </a:r>
            <a:r>
              <a:rPr lang="en-GB" sz="1400" i="1" dirty="0"/>
              <a:t>Agrilus </a:t>
            </a:r>
            <a:r>
              <a:rPr lang="en-GB" sz="1400" i="1" dirty="0" err="1"/>
              <a:t>ater</a:t>
            </a:r>
            <a:r>
              <a:rPr lang="en-GB" sz="1400" dirty="0"/>
              <a:t>, a common native pest on poplars and willows in Europe, </a:t>
            </a:r>
            <a:r>
              <a:rPr lang="en-US" sz="1400" dirty="0"/>
              <a:t>distinguishing </a:t>
            </a:r>
            <a:r>
              <a:rPr lang="en-US" sz="1400" i="1" dirty="0"/>
              <a:t>A. fleischeri </a:t>
            </a:r>
            <a:r>
              <a:rPr lang="en-US" sz="1400" dirty="0"/>
              <a:t>from </a:t>
            </a:r>
            <a:r>
              <a:rPr lang="en-US" sz="1400" i="1" dirty="0"/>
              <a:t>A. </a:t>
            </a:r>
            <a:r>
              <a:rPr lang="en-US" sz="1400" i="1" dirty="0" err="1"/>
              <a:t>ater</a:t>
            </a:r>
            <a:r>
              <a:rPr lang="en-US" sz="1400" i="1" dirty="0"/>
              <a:t> </a:t>
            </a:r>
            <a:r>
              <a:rPr lang="en-US" sz="1400" dirty="0"/>
              <a:t>should be done by experts.</a:t>
            </a:r>
            <a:endParaRPr lang="en-GB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2024432" y="12919752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en-GB" sz="1200" dirty="0"/>
              <a:t>This poster has been prepared in collaboration with EPPO (www.eppo.int)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DD7F8F-A9EB-4F51-AF4D-DDD8242FD61E}"/>
              </a:ext>
            </a:extLst>
          </p:cNvPr>
          <p:cNvSpPr txBox="1"/>
          <p:nvPr/>
        </p:nvSpPr>
        <p:spPr>
          <a:xfrm>
            <a:off x="2139187" y="6627397"/>
            <a:ext cx="6935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E. Jendek. EPPO Global Database, </a:t>
            </a:r>
            <a:r>
              <a:rPr lang="en-GB" sz="900" dirty="0">
                <a:hlinkClick r:id="rId5"/>
              </a:rPr>
              <a:t>https://gd.eppo.int</a:t>
            </a:r>
            <a:r>
              <a:rPr lang="en-GB" sz="900" dirty="0"/>
              <a:t>				Adult = 8 – 12 mm long</a:t>
            </a:r>
          </a:p>
        </p:txBody>
      </p:sp>
      <p:pic>
        <p:nvPicPr>
          <p:cNvPr id="13" name="Image 12" descr="Une image contenant terrain, insecte, extérieur, animal&#10;&#10;Description générée automatiquement">
            <a:extLst>
              <a:ext uri="{FF2B5EF4-FFF2-40B4-BE49-F238E27FC236}">
                <a16:creationId xmlns:a16="http://schemas.microsoft.com/office/drawing/2014/main" id="{CC53969C-FAB6-4349-B5F7-ACFC00DC0D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1685" y="2512457"/>
            <a:ext cx="6257718" cy="4167738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softEdge rad="0"/>
          </a:effectLst>
        </p:spPr>
      </p:pic>
      <p:pic>
        <p:nvPicPr>
          <p:cNvPr id="17" name="Image 16" descr="Une image contenant arbre, extérieur, herbe, forêt&#10;&#10;Description générée automatiquement">
            <a:extLst>
              <a:ext uri="{FF2B5EF4-FFF2-40B4-BE49-F238E27FC236}">
                <a16:creationId xmlns:a16="http://schemas.microsoft.com/office/drawing/2014/main" id="{01BDA13C-D270-4A2D-86F1-7628842C33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407" y="10148253"/>
            <a:ext cx="2255878" cy="1691909"/>
          </a:xfrm>
          <a:prstGeom prst="rect">
            <a:avLst/>
          </a:prstGeom>
        </p:spPr>
      </p:pic>
      <p:pic>
        <p:nvPicPr>
          <p:cNvPr id="19" name="Image 18" descr="Une image contenant arbre, extérieur, plante&#10;&#10;Description générée automatiquement">
            <a:extLst>
              <a:ext uri="{FF2B5EF4-FFF2-40B4-BE49-F238E27FC236}">
                <a16:creationId xmlns:a16="http://schemas.microsoft.com/office/drawing/2014/main" id="{2229B941-4056-4983-BED4-43EFA613BF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5232" y="10140724"/>
            <a:ext cx="2549998" cy="1698339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A1550765-B864-4CB3-8829-A29CFEE65602}"/>
              </a:ext>
            </a:extLst>
          </p:cNvPr>
          <p:cNvSpPr txBox="1"/>
          <p:nvPr/>
        </p:nvSpPr>
        <p:spPr>
          <a:xfrm>
            <a:off x="1371602" y="9582764"/>
            <a:ext cx="7907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Be </a:t>
            </a:r>
            <a:r>
              <a:rPr lang="fr-FR" sz="1400" dirty="0" err="1"/>
              <a:t>aware</a:t>
            </a:r>
            <a:r>
              <a:rPr lang="fr-FR" sz="1400" dirty="0"/>
              <a:t> of </a:t>
            </a:r>
            <a:r>
              <a:rPr lang="fr-FR" sz="1400" dirty="0" err="1"/>
              <a:t>unusual</a:t>
            </a:r>
            <a:r>
              <a:rPr lang="fr-FR" sz="1400" dirty="0"/>
              <a:t> </a:t>
            </a:r>
            <a:r>
              <a:rPr lang="fr-FR" sz="1400" dirty="0" err="1"/>
              <a:t>tree</a:t>
            </a:r>
            <a:r>
              <a:rPr lang="fr-FR" sz="1400" dirty="0"/>
              <a:t> </a:t>
            </a:r>
            <a:r>
              <a:rPr lang="fr-FR" sz="1400" dirty="0" err="1"/>
              <a:t>mortality</a:t>
            </a:r>
            <a:r>
              <a:rPr lang="fr-FR" sz="1400" dirty="0"/>
              <a:t> and dieback associated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tortuous</a:t>
            </a:r>
            <a:r>
              <a:rPr lang="fr-FR" sz="1400" dirty="0"/>
              <a:t> </a:t>
            </a:r>
            <a:r>
              <a:rPr lang="fr-FR" sz="1400" dirty="0" err="1"/>
              <a:t>larval</a:t>
            </a:r>
            <a:r>
              <a:rPr lang="fr-FR" sz="1400" dirty="0"/>
              <a:t> </a:t>
            </a:r>
            <a:r>
              <a:rPr lang="fr-FR" sz="1400" dirty="0" err="1"/>
              <a:t>galleries</a:t>
            </a:r>
            <a:r>
              <a:rPr lang="fr-FR" sz="1400" dirty="0"/>
              <a:t> in the </a:t>
            </a:r>
            <a:r>
              <a:rPr lang="fr-FR" sz="1400" dirty="0" err="1"/>
              <a:t>wood</a:t>
            </a:r>
            <a:r>
              <a:rPr lang="fr-FR" sz="1400"/>
              <a:t> and </a:t>
            </a:r>
            <a:r>
              <a:rPr lang="fr-FR" sz="1400" dirty="0"/>
              <a:t>D-</a:t>
            </a:r>
            <a:r>
              <a:rPr lang="fr-FR" sz="1400" dirty="0" err="1"/>
              <a:t>shaped</a:t>
            </a:r>
            <a:r>
              <a:rPr lang="fr-FR" sz="1400" dirty="0"/>
              <a:t> exit </a:t>
            </a:r>
            <a:r>
              <a:rPr lang="fr-FR" sz="1400" dirty="0" err="1"/>
              <a:t>holes</a:t>
            </a:r>
            <a:r>
              <a:rPr lang="fr-FR" sz="1400" dirty="0"/>
              <a:t> on </a:t>
            </a:r>
            <a:r>
              <a:rPr lang="fr-FR" sz="1400" dirty="0" err="1"/>
              <a:t>poplar</a:t>
            </a:r>
            <a:r>
              <a:rPr lang="fr-FR" sz="1400" dirty="0"/>
              <a:t> and </a:t>
            </a:r>
            <a:r>
              <a:rPr lang="fr-FR" sz="1400" dirty="0" err="1"/>
              <a:t>willows</a:t>
            </a:r>
            <a:r>
              <a:rPr lang="fr-FR" sz="1400" dirty="0"/>
              <a:t>.</a:t>
            </a:r>
            <a:endParaRPr lang="en-GB" sz="1400" dirty="0"/>
          </a:p>
        </p:txBody>
      </p:sp>
      <p:pic>
        <p:nvPicPr>
          <p:cNvPr id="30" name="Image 29" descr="Une image contenant en bois&#10;&#10;Description générée automatiquement">
            <a:extLst>
              <a:ext uri="{FF2B5EF4-FFF2-40B4-BE49-F238E27FC236}">
                <a16:creationId xmlns:a16="http://schemas.microsoft.com/office/drawing/2014/main" id="{8AC43A0C-A875-483A-903C-76023B1104B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6179" t="59752" r="20547" b="20913"/>
          <a:stretch/>
        </p:blipFill>
        <p:spPr>
          <a:xfrm rot="10800000">
            <a:off x="7100953" y="10140724"/>
            <a:ext cx="2186481" cy="1693600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401C1341-3D1A-4094-960A-F9DA754C32DC}"/>
              </a:ext>
            </a:extLst>
          </p:cNvPr>
          <p:cNvSpPr txBox="1"/>
          <p:nvPr/>
        </p:nvSpPr>
        <p:spPr>
          <a:xfrm>
            <a:off x="1298134" y="11785985"/>
            <a:ext cx="2433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Z. Kai. EPPO Global Database, </a:t>
            </a:r>
          </a:p>
          <a:p>
            <a:r>
              <a:rPr lang="en-GB" sz="900" dirty="0">
                <a:hlinkClick r:id="rId5"/>
              </a:rPr>
              <a:t>https://gd.eppo.int</a:t>
            </a:r>
            <a:r>
              <a:rPr lang="en-GB" sz="900" dirty="0"/>
              <a:t> – ‘Dieback in infested plot’.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D8F5A60-4987-4235-A464-49A44A9E9A6F}"/>
              </a:ext>
            </a:extLst>
          </p:cNvPr>
          <p:cNvSpPr txBox="1"/>
          <p:nvPr/>
        </p:nvSpPr>
        <p:spPr>
          <a:xfrm>
            <a:off x="4013265" y="11781969"/>
            <a:ext cx="264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E. Jendek. EPPO Global Database, </a:t>
            </a:r>
          </a:p>
          <a:p>
            <a:r>
              <a:rPr lang="en-GB" sz="900" dirty="0">
                <a:hlinkClick r:id="rId5"/>
              </a:rPr>
              <a:t>https://gd.eppo.int</a:t>
            </a:r>
            <a:r>
              <a:rPr lang="en-GB" sz="900" dirty="0"/>
              <a:t> – ‘galleries (bark removed)’.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BB65D19-2B3A-4051-AC69-BB21FB7D96C7}"/>
              </a:ext>
            </a:extLst>
          </p:cNvPr>
          <p:cNvSpPr txBox="1"/>
          <p:nvPr/>
        </p:nvSpPr>
        <p:spPr>
          <a:xfrm>
            <a:off x="7029184" y="11777953"/>
            <a:ext cx="23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S. </a:t>
            </a:r>
            <a:r>
              <a:rPr lang="en-GB" sz="900" dirty="0" err="1"/>
              <a:t>Cecchini</a:t>
            </a:r>
            <a:r>
              <a:rPr lang="en-GB" sz="900" dirty="0"/>
              <a:t>. EPPO Global Database, </a:t>
            </a:r>
          </a:p>
          <a:p>
            <a:r>
              <a:rPr lang="en-GB" sz="900" dirty="0">
                <a:hlinkClick r:id="rId5"/>
              </a:rPr>
              <a:t>https://gd.eppo.int</a:t>
            </a:r>
            <a:r>
              <a:rPr lang="en-GB" sz="900" dirty="0"/>
              <a:t> – ‘D-shape exit holes’.</a:t>
            </a:r>
          </a:p>
        </p:txBody>
      </p:sp>
    </p:spTree>
    <p:extLst>
      <p:ext uri="{BB962C8B-B14F-4D97-AF65-F5344CB8AC3E}">
        <p14:creationId xmlns:p14="http://schemas.microsoft.com/office/powerpoint/2010/main" val="2022621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277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Camille Picard</cp:lastModifiedBy>
  <cp:revision>102</cp:revision>
  <cp:lastPrinted>2017-06-01T13:06:56Z</cp:lastPrinted>
  <dcterms:created xsi:type="dcterms:W3CDTF">2016-07-12T13:11:24Z</dcterms:created>
  <dcterms:modified xsi:type="dcterms:W3CDTF">2019-09-20T14:07:45Z</dcterms:modified>
</cp:coreProperties>
</file>