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0691813" cy="15119350"/>
  <p:notesSz cx="6810375" cy="9942513"/>
  <p:defaultTextStyle>
    <a:defPPr>
      <a:defRPr lang="fr-FR"/>
    </a:defPPr>
    <a:lvl1pPr marL="0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1pPr>
    <a:lvl2pPr marL="737300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2pPr>
    <a:lvl3pPr marL="14745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3pPr>
    <a:lvl4pPr marL="2211901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4pPr>
    <a:lvl5pPr marL="2949201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5pPr>
    <a:lvl6pPr marL="36864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6pPr>
    <a:lvl7pPr marL="44237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7pPr>
    <a:lvl8pPr marL="5161099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8pPr>
    <a:lvl9pPr marL="5898398" algn="l" defTabSz="73730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9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5743"/>
    <a:srgbClr val="A7BF59"/>
    <a:srgbClr val="FFFFFF"/>
    <a:srgbClr val="B6E01A"/>
    <a:srgbClr val="9FEE00"/>
    <a:srgbClr val="B4C971"/>
    <a:srgbClr val="99FF66"/>
    <a:srgbClr val="8FF1B4"/>
    <a:srgbClr val="D53E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82" autoAdjust="0"/>
    <p:restoredTop sz="94660"/>
  </p:normalViewPr>
  <p:slideViewPr>
    <p:cSldViewPr snapToGrid="0" snapToObjects="1">
      <p:cViewPr>
        <p:scale>
          <a:sx n="70" d="100"/>
          <a:sy n="70" d="100"/>
        </p:scale>
        <p:origin x="924" y="-2184"/>
      </p:cViewPr>
      <p:guideLst>
        <p:guide orient="horz" pos="4762"/>
        <p:guide pos="339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27DD87-8EC8-46E7-B8A7-A35E00583171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9325" y="1243013"/>
            <a:ext cx="23717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638C6-A45D-4101-8B4B-063E15972C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139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1pPr>
    <a:lvl2pPr marL="526643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2pPr>
    <a:lvl3pPr marL="1053284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3pPr>
    <a:lvl4pPr marL="1579928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4pPr>
    <a:lvl5pPr marL="2106571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5pPr>
    <a:lvl6pPr marL="2633214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6pPr>
    <a:lvl7pPr marL="3159857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7pPr>
    <a:lvl8pPr marL="3686499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8pPr>
    <a:lvl9pPr marL="4213142" algn="l" defTabSz="1053284" rtl="0" eaLnBrk="1" latinLnBrk="0" hangingPunct="1">
      <a:defRPr sz="13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886" y="4696802"/>
            <a:ext cx="9088041" cy="3240861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772" y="8567632"/>
            <a:ext cx="7484269" cy="38638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12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25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38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51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63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76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89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02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79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30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51564" y="605476"/>
            <a:ext cx="2405658" cy="12900446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4593" y="605476"/>
            <a:ext cx="7038777" cy="1290044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64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9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580" y="9715583"/>
            <a:ext cx="9088041" cy="3002871"/>
          </a:xfrm>
        </p:spPr>
        <p:txBody>
          <a:bodyPr anchor="t"/>
          <a:lstStyle>
            <a:lvl1pPr algn="l">
              <a:defRPr sz="6236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580" y="6408229"/>
            <a:ext cx="9088041" cy="3307357"/>
          </a:xfrm>
        </p:spPr>
        <p:txBody>
          <a:bodyPr anchor="b"/>
          <a:lstStyle>
            <a:lvl1pPr marL="0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1pPr>
            <a:lvl2pPr marL="712793" indent="0">
              <a:buNone/>
              <a:defRPr sz="2784">
                <a:solidFill>
                  <a:schemeClr val="tx1">
                    <a:tint val="75000"/>
                  </a:schemeClr>
                </a:solidFill>
              </a:defRPr>
            </a:lvl2pPr>
            <a:lvl3pPr marL="1425586" indent="0">
              <a:buNone/>
              <a:defRPr sz="2450">
                <a:solidFill>
                  <a:schemeClr val="tx1">
                    <a:tint val="75000"/>
                  </a:schemeClr>
                </a:solidFill>
              </a:defRPr>
            </a:lvl3pPr>
            <a:lvl4pPr marL="2138379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4pPr>
            <a:lvl5pPr marL="2851172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5pPr>
            <a:lvl6pPr marL="3563965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6pPr>
            <a:lvl7pPr marL="4276759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7pPr>
            <a:lvl8pPr marL="4989552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8pPr>
            <a:lvl9pPr marL="5702345" indent="0">
              <a:buNone/>
              <a:defRPr sz="22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8241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4592" y="3527849"/>
            <a:ext cx="4722217" cy="9978072"/>
          </a:xfrm>
        </p:spPr>
        <p:txBody>
          <a:bodyPr/>
          <a:lstStyle>
            <a:lvl1pPr>
              <a:defRPr sz="4343"/>
            </a:lvl1pPr>
            <a:lvl2pPr>
              <a:defRPr sz="3786"/>
            </a:lvl2pPr>
            <a:lvl3pPr>
              <a:defRPr sz="3118"/>
            </a:lvl3pPr>
            <a:lvl4pPr>
              <a:defRPr sz="2784"/>
            </a:lvl4pPr>
            <a:lvl5pPr>
              <a:defRPr sz="2784"/>
            </a:lvl5pPr>
            <a:lvl6pPr>
              <a:defRPr sz="2784"/>
            </a:lvl6pPr>
            <a:lvl7pPr>
              <a:defRPr sz="2784"/>
            </a:lvl7pPr>
            <a:lvl8pPr>
              <a:defRPr sz="2784"/>
            </a:lvl8pPr>
            <a:lvl9pPr>
              <a:defRPr sz="278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35005" y="3527849"/>
            <a:ext cx="4722217" cy="9978072"/>
          </a:xfrm>
        </p:spPr>
        <p:txBody>
          <a:bodyPr/>
          <a:lstStyle>
            <a:lvl1pPr>
              <a:defRPr sz="4343"/>
            </a:lvl1pPr>
            <a:lvl2pPr>
              <a:defRPr sz="3786"/>
            </a:lvl2pPr>
            <a:lvl3pPr>
              <a:defRPr sz="3118"/>
            </a:lvl3pPr>
            <a:lvl4pPr>
              <a:defRPr sz="2784"/>
            </a:lvl4pPr>
            <a:lvl5pPr>
              <a:defRPr sz="2784"/>
            </a:lvl5pPr>
            <a:lvl6pPr>
              <a:defRPr sz="2784"/>
            </a:lvl6pPr>
            <a:lvl7pPr>
              <a:defRPr sz="2784"/>
            </a:lvl7pPr>
            <a:lvl8pPr>
              <a:defRPr sz="2784"/>
            </a:lvl8pPr>
            <a:lvl9pPr>
              <a:defRPr sz="278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1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1" y="3384355"/>
            <a:ext cx="4724074" cy="1410438"/>
          </a:xfrm>
        </p:spPr>
        <p:txBody>
          <a:bodyPr anchor="b"/>
          <a:lstStyle>
            <a:lvl1pPr marL="0" indent="0">
              <a:buNone/>
              <a:defRPr sz="3786" b="1"/>
            </a:lvl1pPr>
            <a:lvl2pPr marL="712793" indent="0">
              <a:buNone/>
              <a:defRPr sz="3118" b="1"/>
            </a:lvl2pPr>
            <a:lvl3pPr marL="1425586" indent="0">
              <a:buNone/>
              <a:defRPr sz="2784" b="1"/>
            </a:lvl3pPr>
            <a:lvl4pPr marL="2138379" indent="0">
              <a:buNone/>
              <a:defRPr sz="2450" b="1"/>
            </a:lvl4pPr>
            <a:lvl5pPr marL="2851172" indent="0">
              <a:buNone/>
              <a:defRPr sz="2450" b="1"/>
            </a:lvl5pPr>
            <a:lvl6pPr marL="3563965" indent="0">
              <a:buNone/>
              <a:defRPr sz="2450" b="1"/>
            </a:lvl6pPr>
            <a:lvl7pPr marL="4276759" indent="0">
              <a:buNone/>
              <a:defRPr sz="2450" b="1"/>
            </a:lvl7pPr>
            <a:lvl8pPr marL="4989552" indent="0">
              <a:buNone/>
              <a:defRPr sz="2450" b="1"/>
            </a:lvl8pPr>
            <a:lvl9pPr marL="5702345" indent="0">
              <a:buNone/>
              <a:defRPr sz="245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591" y="4794793"/>
            <a:ext cx="4724074" cy="8711127"/>
          </a:xfrm>
        </p:spPr>
        <p:txBody>
          <a:bodyPr/>
          <a:lstStyle>
            <a:lvl1pPr>
              <a:defRPr sz="3786"/>
            </a:lvl1pPr>
            <a:lvl2pPr>
              <a:defRPr sz="3118"/>
            </a:lvl2pPr>
            <a:lvl3pPr>
              <a:defRPr sz="2784"/>
            </a:lvl3pPr>
            <a:lvl4pPr>
              <a:defRPr sz="2450"/>
            </a:lvl4pPr>
            <a:lvl5pPr>
              <a:defRPr sz="2450"/>
            </a:lvl5pPr>
            <a:lvl6pPr>
              <a:defRPr sz="2450"/>
            </a:lvl6pPr>
            <a:lvl7pPr>
              <a:defRPr sz="2450"/>
            </a:lvl7pPr>
            <a:lvl8pPr>
              <a:defRPr sz="2450"/>
            </a:lvl8pPr>
            <a:lvl9pPr>
              <a:defRPr sz="24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1293" y="3384355"/>
            <a:ext cx="4725930" cy="1410438"/>
          </a:xfrm>
        </p:spPr>
        <p:txBody>
          <a:bodyPr anchor="b"/>
          <a:lstStyle>
            <a:lvl1pPr marL="0" indent="0">
              <a:buNone/>
              <a:defRPr sz="3786" b="1"/>
            </a:lvl1pPr>
            <a:lvl2pPr marL="712793" indent="0">
              <a:buNone/>
              <a:defRPr sz="3118" b="1"/>
            </a:lvl2pPr>
            <a:lvl3pPr marL="1425586" indent="0">
              <a:buNone/>
              <a:defRPr sz="2784" b="1"/>
            </a:lvl3pPr>
            <a:lvl4pPr marL="2138379" indent="0">
              <a:buNone/>
              <a:defRPr sz="2450" b="1"/>
            </a:lvl4pPr>
            <a:lvl5pPr marL="2851172" indent="0">
              <a:buNone/>
              <a:defRPr sz="2450" b="1"/>
            </a:lvl5pPr>
            <a:lvl6pPr marL="3563965" indent="0">
              <a:buNone/>
              <a:defRPr sz="2450" b="1"/>
            </a:lvl6pPr>
            <a:lvl7pPr marL="4276759" indent="0">
              <a:buNone/>
              <a:defRPr sz="2450" b="1"/>
            </a:lvl7pPr>
            <a:lvl8pPr marL="4989552" indent="0">
              <a:buNone/>
              <a:defRPr sz="2450" b="1"/>
            </a:lvl8pPr>
            <a:lvl9pPr marL="5702345" indent="0">
              <a:buNone/>
              <a:defRPr sz="245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1293" y="4794793"/>
            <a:ext cx="4725930" cy="8711127"/>
          </a:xfrm>
        </p:spPr>
        <p:txBody>
          <a:bodyPr/>
          <a:lstStyle>
            <a:lvl1pPr>
              <a:defRPr sz="3786"/>
            </a:lvl1pPr>
            <a:lvl2pPr>
              <a:defRPr sz="3118"/>
            </a:lvl2pPr>
            <a:lvl3pPr>
              <a:defRPr sz="2784"/>
            </a:lvl3pPr>
            <a:lvl4pPr>
              <a:defRPr sz="2450"/>
            </a:lvl4pPr>
            <a:lvl5pPr>
              <a:defRPr sz="2450"/>
            </a:lvl5pPr>
            <a:lvl6pPr>
              <a:defRPr sz="2450"/>
            </a:lvl6pPr>
            <a:lvl7pPr>
              <a:defRPr sz="2450"/>
            </a:lvl7pPr>
            <a:lvl8pPr>
              <a:defRPr sz="2450"/>
            </a:lvl8pPr>
            <a:lvl9pPr>
              <a:defRPr sz="24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31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072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160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4" y="601974"/>
            <a:ext cx="3517533" cy="2561890"/>
          </a:xfrm>
        </p:spPr>
        <p:txBody>
          <a:bodyPr anchor="b"/>
          <a:lstStyle>
            <a:lvl1pPr algn="l">
              <a:defRPr sz="3118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201" y="601978"/>
            <a:ext cx="5977021" cy="12903946"/>
          </a:xfrm>
        </p:spPr>
        <p:txBody>
          <a:bodyPr/>
          <a:lstStyle>
            <a:lvl1pPr>
              <a:defRPr sz="5011"/>
            </a:lvl1pPr>
            <a:lvl2pPr>
              <a:defRPr sz="4343"/>
            </a:lvl2pPr>
            <a:lvl3pPr>
              <a:defRPr sz="3786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594" y="3163868"/>
            <a:ext cx="3517533" cy="10342057"/>
          </a:xfrm>
        </p:spPr>
        <p:txBody>
          <a:bodyPr/>
          <a:lstStyle>
            <a:lvl1pPr marL="0" indent="0">
              <a:buNone/>
              <a:defRPr sz="2227"/>
            </a:lvl1pPr>
            <a:lvl2pPr marL="712793" indent="0">
              <a:buNone/>
              <a:defRPr sz="1893"/>
            </a:lvl2pPr>
            <a:lvl3pPr marL="1425586" indent="0">
              <a:buNone/>
              <a:defRPr sz="1559"/>
            </a:lvl3pPr>
            <a:lvl4pPr marL="2138379" indent="0">
              <a:buNone/>
              <a:defRPr sz="1448"/>
            </a:lvl4pPr>
            <a:lvl5pPr marL="2851172" indent="0">
              <a:buNone/>
              <a:defRPr sz="1448"/>
            </a:lvl5pPr>
            <a:lvl6pPr marL="3563965" indent="0">
              <a:buNone/>
              <a:defRPr sz="1448"/>
            </a:lvl6pPr>
            <a:lvl7pPr marL="4276759" indent="0">
              <a:buNone/>
              <a:defRPr sz="1448"/>
            </a:lvl7pPr>
            <a:lvl8pPr marL="4989552" indent="0">
              <a:buNone/>
              <a:defRPr sz="1448"/>
            </a:lvl8pPr>
            <a:lvl9pPr marL="5702345" indent="0">
              <a:buNone/>
              <a:defRPr sz="144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07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670" y="10583548"/>
            <a:ext cx="6415088" cy="1249447"/>
          </a:xfrm>
        </p:spPr>
        <p:txBody>
          <a:bodyPr anchor="b"/>
          <a:lstStyle>
            <a:lvl1pPr algn="l">
              <a:defRPr sz="3118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2095670" y="1350942"/>
            <a:ext cx="6415088" cy="9071610"/>
          </a:xfrm>
        </p:spPr>
        <p:txBody>
          <a:bodyPr/>
          <a:lstStyle>
            <a:lvl1pPr marL="0" indent="0">
              <a:buNone/>
              <a:defRPr sz="5011"/>
            </a:lvl1pPr>
            <a:lvl2pPr marL="712793" indent="0">
              <a:buNone/>
              <a:defRPr sz="4343"/>
            </a:lvl2pPr>
            <a:lvl3pPr marL="1425586" indent="0">
              <a:buNone/>
              <a:defRPr sz="3786"/>
            </a:lvl3pPr>
            <a:lvl4pPr marL="2138379" indent="0">
              <a:buNone/>
              <a:defRPr sz="3118"/>
            </a:lvl4pPr>
            <a:lvl5pPr marL="2851172" indent="0">
              <a:buNone/>
              <a:defRPr sz="3118"/>
            </a:lvl5pPr>
            <a:lvl6pPr marL="3563965" indent="0">
              <a:buNone/>
              <a:defRPr sz="3118"/>
            </a:lvl6pPr>
            <a:lvl7pPr marL="4276759" indent="0">
              <a:buNone/>
              <a:defRPr sz="3118"/>
            </a:lvl7pPr>
            <a:lvl8pPr marL="4989552" indent="0">
              <a:buNone/>
              <a:defRPr sz="3118"/>
            </a:lvl8pPr>
            <a:lvl9pPr marL="5702345" indent="0">
              <a:buNone/>
              <a:defRPr sz="3118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670" y="11832995"/>
            <a:ext cx="6415088" cy="1774423"/>
          </a:xfrm>
        </p:spPr>
        <p:txBody>
          <a:bodyPr/>
          <a:lstStyle>
            <a:lvl1pPr marL="0" indent="0">
              <a:buNone/>
              <a:defRPr sz="2227"/>
            </a:lvl1pPr>
            <a:lvl2pPr marL="712793" indent="0">
              <a:buNone/>
              <a:defRPr sz="1893"/>
            </a:lvl2pPr>
            <a:lvl3pPr marL="1425586" indent="0">
              <a:buNone/>
              <a:defRPr sz="1559"/>
            </a:lvl3pPr>
            <a:lvl4pPr marL="2138379" indent="0">
              <a:buNone/>
              <a:defRPr sz="1448"/>
            </a:lvl4pPr>
            <a:lvl5pPr marL="2851172" indent="0">
              <a:buNone/>
              <a:defRPr sz="1448"/>
            </a:lvl5pPr>
            <a:lvl6pPr marL="3563965" indent="0">
              <a:buNone/>
              <a:defRPr sz="1448"/>
            </a:lvl6pPr>
            <a:lvl7pPr marL="4276759" indent="0">
              <a:buNone/>
              <a:defRPr sz="1448"/>
            </a:lvl7pPr>
            <a:lvl8pPr marL="4989552" indent="0">
              <a:buNone/>
              <a:defRPr sz="1448"/>
            </a:lvl8pPr>
            <a:lvl9pPr marL="5702345" indent="0">
              <a:buNone/>
              <a:defRPr sz="144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07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591" y="605475"/>
            <a:ext cx="9622632" cy="2519892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1" y="3527849"/>
            <a:ext cx="9622632" cy="9978072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591" y="14013398"/>
            <a:ext cx="2494756" cy="8049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64ED3-F1D1-944E-A71A-C7976CB2ADF2}" type="datetimeFigureOut">
              <a:rPr lang="fr-FR" smtClean="0"/>
              <a:t>20/09/2019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036" y="14013398"/>
            <a:ext cx="3385741" cy="8049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2466" y="14013398"/>
            <a:ext cx="2494756" cy="804966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36FBD-D4B6-E14D-8A51-FD75199760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545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2793" rtl="0" eaLnBrk="1" latinLnBrk="0" hangingPunct="1">
        <a:spcBef>
          <a:spcPct val="0"/>
        </a:spcBef>
        <a:buNone/>
        <a:defRPr sz="69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95" indent="-534595" algn="l" defTabSz="712793" rtl="0" eaLnBrk="1" latinLnBrk="0" hangingPunct="1">
        <a:spcBef>
          <a:spcPct val="20000"/>
        </a:spcBef>
        <a:buFont typeface="Arial"/>
        <a:buChar char="•"/>
        <a:defRPr sz="5011" kern="1200">
          <a:solidFill>
            <a:schemeClr val="tx1"/>
          </a:solidFill>
          <a:latin typeface="+mn-lt"/>
          <a:ea typeface="+mn-ea"/>
          <a:cs typeface="+mn-cs"/>
        </a:defRPr>
      </a:lvl1pPr>
      <a:lvl2pPr marL="1158289" indent="-445496" algn="l" defTabSz="712793" rtl="0" eaLnBrk="1" latinLnBrk="0" hangingPunct="1">
        <a:spcBef>
          <a:spcPct val="20000"/>
        </a:spcBef>
        <a:buFont typeface="Arial"/>
        <a:buChar char="–"/>
        <a:defRPr sz="4343" kern="1200">
          <a:solidFill>
            <a:schemeClr val="tx1"/>
          </a:solidFill>
          <a:latin typeface="+mn-lt"/>
          <a:ea typeface="+mn-ea"/>
          <a:cs typeface="+mn-cs"/>
        </a:defRPr>
      </a:lvl2pPr>
      <a:lvl3pPr marL="1781983" indent="-356397" algn="l" defTabSz="712793" rtl="0" eaLnBrk="1" latinLnBrk="0" hangingPunct="1">
        <a:spcBef>
          <a:spcPct val="20000"/>
        </a:spcBef>
        <a:buFont typeface="Arial"/>
        <a:buChar char="•"/>
        <a:defRPr sz="3786" kern="1200">
          <a:solidFill>
            <a:schemeClr val="tx1"/>
          </a:solidFill>
          <a:latin typeface="+mn-lt"/>
          <a:ea typeface="+mn-ea"/>
          <a:cs typeface="+mn-cs"/>
        </a:defRPr>
      </a:lvl3pPr>
      <a:lvl4pPr marL="2494776" indent="-356397" algn="l" defTabSz="712793" rtl="0" eaLnBrk="1" latinLnBrk="0" hangingPunct="1">
        <a:spcBef>
          <a:spcPct val="20000"/>
        </a:spcBef>
        <a:buFont typeface="Arial"/>
        <a:buChar char="–"/>
        <a:defRPr sz="3118" kern="1200">
          <a:solidFill>
            <a:schemeClr val="tx1"/>
          </a:solidFill>
          <a:latin typeface="+mn-lt"/>
          <a:ea typeface="+mn-ea"/>
          <a:cs typeface="+mn-cs"/>
        </a:defRPr>
      </a:lvl4pPr>
      <a:lvl5pPr marL="3207569" indent="-356397" algn="l" defTabSz="712793" rtl="0" eaLnBrk="1" latinLnBrk="0" hangingPunct="1">
        <a:spcBef>
          <a:spcPct val="20000"/>
        </a:spcBef>
        <a:buFont typeface="Arial"/>
        <a:buChar char="»"/>
        <a:defRPr sz="3118" kern="1200">
          <a:solidFill>
            <a:schemeClr val="tx1"/>
          </a:solidFill>
          <a:latin typeface="+mn-lt"/>
          <a:ea typeface="+mn-ea"/>
          <a:cs typeface="+mn-cs"/>
        </a:defRPr>
      </a:lvl5pPr>
      <a:lvl6pPr marL="3920362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6pPr>
      <a:lvl7pPr marL="4633155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7pPr>
      <a:lvl8pPr marL="5345948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8pPr>
      <a:lvl9pPr marL="6058741" indent="-356397" algn="l" defTabSz="712793" rtl="0" eaLnBrk="1" latinLnBrk="0" hangingPunct="1">
        <a:spcBef>
          <a:spcPct val="20000"/>
        </a:spcBef>
        <a:buFont typeface="Arial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1pPr>
      <a:lvl2pPr marL="712793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2pPr>
      <a:lvl3pPr marL="1425586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3pPr>
      <a:lvl4pPr marL="2138379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4pPr>
      <a:lvl5pPr marL="2851172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5pPr>
      <a:lvl6pPr marL="3563965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6pPr>
      <a:lvl7pPr marL="4276759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7pPr>
      <a:lvl8pPr marL="4989552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8pPr>
      <a:lvl9pPr marL="5702345" algn="l" defTabSz="712793" rtl="0" eaLnBrk="1" latinLnBrk="0" hangingPunct="1">
        <a:defRPr sz="27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2.jpeg"/><Relationship Id="rId7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hyperlink" Target="https://gd.eppo.int/" TargetMode="External"/><Relationship Id="rId4" Type="http://schemas.openxmlformats.org/officeDocument/2006/relationships/image" Target="../media/image3.emf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forme warning EPP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924"/>
            <a:ext cx="10720098" cy="7232832"/>
          </a:xfrm>
          <a:prstGeom prst="rect">
            <a:avLst/>
          </a:prstGeom>
        </p:spPr>
      </p:pic>
      <p:cxnSp>
        <p:nvCxnSpPr>
          <p:cNvPr id="10" name="Connecteur droit 9"/>
          <p:cNvCxnSpPr/>
          <p:nvPr/>
        </p:nvCxnSpPr>
        <p:spPr>
          <a:xfrm>
            <a:off x="7537268" y="1895178"/>
            <a:ext cx="2460814" cy="0"/>
          </a:xfrm>
          <a:prstGeom prst="lin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665938" y="1895178"/>
            <a:ext cx="2460814" cy="0"/>
          </a:xfrm>
          <a:prstGeom prst="line">
            <a:avLst/>
          </a:prstGeom>
          <a:ln w="1905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1785718" y="12462806"/>
            <a:ext cx="1372611" cy="332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59" b="1" dirty="0">
                <a:solidFill>
                  <a:srgbClr val="FFFFFF"/>
                </a:solidFill>
                <a:latin typeface="Century Gothic"/>
                <a:cs typeface="Century Gothic"/>
              </a:rPr>
              <a:t>Contact us !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5196864" y="11684397"/>
            <a:ext cx="644013" cy="246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2" b="1" dirty="0" err="1">
                <a:solidFill>
                  <a:srgbClr val="FFFFFF"/>
                </a:solidFill>
                <a:latin typeface="Century Gothic"/>
                <a:cs typeface="Century Gothic"/>
              </a:rPr>
              <a:t>After</a:t>
            </a:r>
            <a:endParaRPr lang="fr-FR" sz="1002" b="1" dirty="0">
              <a:solidFill>
                <a:srgbClr val="FFFFFF"/>
              </a:solidFill>
              <a:latin typeface="Century Gothic"/>
              <a:cs typeface="Century Gothic"/>
            </a:endParaRPr>
          </a:p>
        </p:txBody>
      </p:sp>
      <p:sp>
        <p:nvSpPr>
          <p:cNvPr id="27" name="Sous-titre 2"/>
          <p:cNvSpPr txBox="1">
            <a:spLocks/>
          </p:cNvSpPr>
          <p:nvPr/>
        </p:nvSpPr>
        <p:spPr>
          <a:xfrm>
            <a:off x="0" y="13929829"/>
            <a:ext cx="10691813" cy="311232"/>
          </a:xfrm>
          <a:prstGeom prst="rect">
            <a:avLst/>
          </a:prstGeom>
        </p:spPr>
        <p:txBody>
          <a:bodyPr vert="horz" lIns="142558" tIns="71279" rIns="142558" bIns="71279" rtlCol="0">
            <a:noAutofit/>
          </a:bodyPr>
          <a:lstStyle>
            <a:lvl1pPr marL="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4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3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3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64008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673" b="1" baseline="30000" dirty="0" err="1">
                <a:solidFill>
                  <a:srgbClr val="D53E33"/>
                </a:solidFill>
                <a:latin typeface="Century Gothic"/>
                <a:cs typeface="Century Gothic"/>
              </a:rPr>
              <a:t>Learn</a:t>
            </a:r>
            <a:r>
              <a:rPr lang="fr-FR" sz="2673" b="1" baseline="30000" dirty="0">
                <a:solidFill>
                  <a:srgbClr val="D53E33"/>
                </a:solidFill>
                <a:latin typeface="Century Gothic"/>
                <a:cs typeface="Century Gothic"/>
              </a:rPr>
              <a:t> more about</a:t>
            </a:r>
            <a:r>
              <a:rPr lang="fr-FR" sz="2673" b="1" dirty="0">
                <a:solidFill>
                  <a:srgbClr val="D53E33"/>
                </a:solidFill>
                <a:latin typeface="Century Gothic"/>
                <a:cs typeface="Century Gothic"/>
              </a:rPr>
              <a:t> </a:t>
            </a:r>
            <a:r>
              <a:rPr lang="fr-FR" sz="2673" b="1" i="1" baseline="30000" dirty="0">
                <a:solidFill>
                  <a:srgbClr val="D53E33"/>
                </a:solidFill>
                <a:latin typeface="Century Gothic"/>
                <a:cs typeface="Century Gothic"/>
              </a:rPr>
              <a:t>Agrilus fleischeri</a:t>
            </a:r>
            <a:r>
              <a:rPr lang="fr-FR" sz="2673" b="1" baseline="30000" dirty="0">
                <a:solidFill>
                  <a:srgbClr val="D53E33"/>
                </a:solidFill>
                <a:latin typeface="Century Gothic"/>
                <a:cs typeface="Century Gothic"/>
              </a:rPr>
              <a:t>: www.your.website</a:t>
            </a:r>
          </a:p>
        </p:txBody>
      </p:sp>
      <p:pic>
        <p:nvPicPr>
          <p:cNvPr id="32" name="Image 31" descr="logo eppo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6717" y="12865407"/>
            <a:ext cx="822236" cy="85961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362925" y="7330147"/>
            <a:ext cx="1382284" cy="366575"/>
          </a:xfrm>
          <a:prstGeom prst="rect">
            <a:avLst/>
          </a:prstGeom>
          <a:solidFill>
            <a:srgbClr val="E15743"/>
          </a:solidFill>
        </p:spPr>
        <p:txBody>
          <a:bodyPr wrap="square" lIns="120268" rtlCol="0">
            <a:spAutoFit/>
          </a:bodyPr>
          <a:lstStyle/>
          <a:p>
            <a:pPr algn="ctr"/>
            <a:r>
              <a:rPr lang="fr-FR" sz="1782" b="1" dirty="0" err="1">
                <a:solidFill>
                  <a:srgbClr val="FFFFFF"/>
                </a:solidFill>
                <a:latin typeface="Century Gothic"/>
                <a:cs typeface="Century Gothic"/>
              </a:rPr>
              <a:t>What</a:t>
            </a:r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fr-FR" sz="1782" b="1" dirty="0" err="1">
                <a:solidFill>
                  <a:srgbClr val="FFFFFF"/>
                </a:solidFill>
                <a:latin typeface="Century Gothic"/>
                <a:cs typeface="Century Gothic"/>
              </a:rPr>
              <a:t>is</a:t>
            </a:r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lang="fr-FR" sz="1782" b="1" dirty="0" err="1">
                <a:solidFill>
                  <a:srgbClr val="FFFFFF"/>
                </a:solidFill>
                <a:latin typeface="Century Gothic"/>
                <a:cs typeface="Century Gothic"/>
              </a:rPr>
              <a:t>it</a:t>
            </a:r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?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1371407" y="9180271"/>
            <a:ext cx="1382284" cy="366575"/>
          </a:xfrm>
          <a:prstGeom prst="rect">
            <a:avLst/>
          </a:prstGeom>
          <a:solidFill>
            <a:srgbClr val="E15743"/>
          </a:solidFill>
        </p:spPr>
        <p:txBody>
          <a:bodyPr wrap="square" lIns="120268" rtlCol="0">
            <a:spAutoFit/>
          </a:bodyPr>
          <a:lstStyle/>
          <a:p>
            <a:pPr algn="ctr"/>
            <a:r>
              <a:rPr lang="fr-FR" sz="1782" b="1" dirty="0">
                <a:solidFill>
                  <a:srgbClr val="FFFFFF"/>
                </a:solidFill>
                <a:latin typeface="Century Gothic"/>
                <a:cs typeface="Century Gothic"/>
              </a:rPr>
              <a:t>Damage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-852879" y="452"/>
            <a:ext cx="12446493" cy="4418662"/>
          </a:xfrm>
          <a:prstGeom prst="rect">
            <a:avLst/>
          </a:prstGeom>
          <a:noFill/>
        </p:spPr>
        <p:txBody>
          <a:bodyPr wrap="square" tIns="681518" rtlCol="0">
            <a:noAutofit/>
          </a:bodyPr>
          <a:lstStyle/>
          <a:p>
            <a:pPr algn="ctr"/>
            <a:r>
              <a:rPr lang="fr-FR" sz="9688" b="1" baseline="30000" dirty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Century Gothic"/>
              </a:rPr>
              <a:t>CAN YOU HELP US?</a:t>
            </a:r>
          </a:p>
          <a:p>
            <a:pPr algn="ctr"/>
            <a:r>
              <a:rPr lang="fr-FR" sz="5345" b="1" i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Agrilus fleischeri</a:t>
            </a:r>
          </a:p>
          <a:p>
            <a:pPr algn="ctr">
              <a:lnSpc>
                <a:spcPts val="1893"/>
              </a:lnSpc>
            </a:pPr>
            <a:r>
              <a:rPr lang="fr-FR" sz="3118" b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A </a:t>
            </a:r>
            <a:r>
              <a:rPr lang="fr-FR" sz="3118" b="1" baseline="30000" dirty="0" err="1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threat</a:t>
            </a:r>
            <a:r>
              <a:rPr lang="fr-FR" sz="3118" b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 to </a:t>
            </a:r>
            <a:r>
              <a:rPr lang="fr-FR" sz="3118" b="1" baseline="30000" dirty="0" err="1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poplars</a:t>
            </a:r>
            <a:r>
              <a:rPr lang="fr-FR" sz="3118" b="1" baseline="30000" dirty="0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 and </a:t>
            </a:r>
            <a:r>
              <a:rPr lang="fr-FR" sz="3118" b="1" baseline="30000" dirty="0" err="1">
                <a:solidFill>
                  <a:schemeClr val="bg1"/>
                </a:solidFill>
                <a:latin typeface="Century Gothic"/>
                <a:ea typeface="+mj-ea"/>
                <a:cs typeface="Century Gothic"/>
              </a:rPr>
              <a:t>willows</a:t>
            </a:r>
            <a:endParaRPr lang="fr-FR" sz="3118" b="1" baseline="30000" dirty="0">
              <a:solidFill>
                <a:schemeClr val="bg1"/>
              </a:solidFill>
              <a:latin typeface="Century Gothic"/>
              <a:ea typeface="+mj-ea"/>
              <a:cs typeface="Century Gothic"/>
            </a:endParaRPr>
          </a:p>
        </p:txBody>
      </p:sp>
      <p:grpSp>
        <p:nvGrpSpPr>
          <p:cNvPr id="29" name="Groupe 28"/>
          <p:cNvGrpSpPr/>
          <p:nvPr/>
        </p:nvGrpSpPr>
        <p:grpSpPr>
          <a:xfrm>
            <a:off x="1354444" y="12478821"/>
            <a:ext cx="1772308" cy="653438"/>
            <a:chOff x="1568956" y="9703316"/>
            <a:chExt cx="1591525" cy="586784"/>
          </a:xfrm>
          <a:solidFill>
            <a:srgbClr val="E15743"/>
          </a:solidFill>
        </p:grpSpPr>
        <p:grpSp>
          <p:nvGrpSpPr>
            <p:cNvPr id="39" name="Groupe 38"/>
            <p:cNvGrpSpPr/>
            <p:nvPr/>
          </p:nvGrpSpPr>
          <p:grpSpPr>
            <a:xfrm>
              <a:off x="1568956" y="9703316"/>
              <a:ext cx="1591525" cy="586784"/>
              <a:chOff x="1568956" y="9703316"/>
              <a:chExt cx="1591525" cy="586784"/>
            </a:xfrm>
            <a:grpFill/>
          </p:grpSpPr>
          <p:sp>
            <p:nvSpPr>
              <p:cNvPr id="41" name="Ellipse 40"/>
              <p:cNvSpPr/>
              <p:nvPr/>
            </p:nvSpPr>
            <p:spPr>
              <a:xfrm>
                <a:off x="1568956" y="9794184"/>
                <a:ext cx="495916" cy="495916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3207"/>
              </a:p>
            </p:txBody>
          </p:sp>
          <p:sp>
            <p:nvSpPr>
              <p:cNvPr id="42" name="ZoneTexte 41"/>
              <p:cNvSpPr txBox="1"/>
              <p:nvPr/>
            </p:nvSpPr>
            <p:spPr>
              <a:xfrm>
                <a:off x="1898263" y="9703316"/>
                <a:ext cx="1262218" cy="298377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fr-FR" sz="1559" b="1" dirty="0">
                    <a:solidFill>
                      <a:srgbClr val="FFFFFF"/>
                    </a:solidFill>
                    <a:latin typeface="Century Gothic"/>
                    <a:cs typeface="Century Gothic"/>
                  </a:rPr>
                  <a:t>Contact us!</a:t>
                </a:r>
              </a:p>
            </p:txBody>
          </p:sp>
        </p:grpSp>
        <p:pic>
          <p:nvPicPr>
            <p:cNvPr id="40" name="Image 3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660620" y="9901001"/>
              <a:ext cx="308650" cy="309042"/>
            </a:xfrm>
            <a:prstGeom prst="rect">
              <a:avLst/>
            </a:prstGeom>
            <a:grpFill/>
          </p:spPr>
        </p:pic>
      </p:grpSp>
      <p:sp>
        <p:nvSpPr>
          <p:cNvPr id="2" name="ZoneTexte 1"/>
          <p:cNvSpPr txBox="1"/>
          <p:nvPr/>
        </p:nvSpPr>
        <p:spPr>
          <a:xfrm>
            <a:off x="1354444" y="7721849"/>
            <a:ext cx="79243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i="1" dirty="0"/>
              <a:t>Agrilus fleischeri </a:t>
            </a:r>
            <a:r>
              <a:rPr lang="en-GB" sz="1400" dirty="0"/>
              <a:t>(Coleoptera: Buprestidae) is an Asian pest of poplars and willows, which has caused some tree mortality on Lombardy poplar (</a:t>
            </a:r>
            <a:r>
              <a:rPr lang="en-GB" sz="1400" i="1" dirty="0"/>
              <a:t>Populus nigra </a:t>
            </a:r>
            <a:r>
              <a:rPr lang="en-GB" sz="1400" dirty="0"/>
              <a:t>var. </a:t>
            </a:r>
            <a:r>
              <a:rPr lang="en-GB" sz="1400" i="1" dirty="0"/>
              <a:t>italica</a:t>
            </a:r>
            <a:r>
              <a:rPr lang="en-GB" sz="1400" dirty="0"/>
              <a:t>) plantations in parts of China. It is not yet present in the European and Mediterranean region but could pose a threat to forestry where the host plants are grown. As this species is morphologically and biologically very similar to </a:t>
            </a:r>
            <a:r>
              <a:rPr lang="en-GB" sz="1400" i="1" dirty="0"/>
              <a:t>Agrilus </a:t>
            </a:r>
            <a:r>
              <a:rPr lang="en-GB" sz="1400" i="1" dirty="0" err="1"/>
              <a:t>ater</a:t>
            </a:r>
            <a:r>
              <a:rPr lang="en-GB" sz="1400" dirty="0"/>
              <a:t>, a common native pest on poplars and willows in Europe, </a:t>
            </a:r>
            <a:r>
              <a:rPr lang="en-US" sz="1400" dirty="0"/>
              <a:t>distinguishing </a:t>
            </a:r>
            <a:r>
              <a:rPr lang="en-US" sz="1400" i="1" dirty="0"/>
              <a:t>A. fleischeri </a:t>
            </a:r>
            <a:r>
              <a:rPr lang="en-US" sz="1400" dirty="0"/>
              <a:t>from </a:t>
            </a:r>
            <a:r>
              <a:rPr lang="en-US" sz="1400" i="1" dirty="0"/>
              <a:t>A. </a:t>
            </a:r>
            <a:r>
              <a:rPr lang="en-US" sz="1400" i="1" dirty="0" err="1"/>
              <a:t>ater</a:t>
            </a:r>
            <a:r>
              <a:rPr lang="en-US" sz="1400" i="1" dirty="0"/>
              <a:t> </a:t>
            </a:r>
            <a:r>
              <a:rPr lang="en-US" sz="1400" dirty="0"/>
              <a:t>should be done by experts.</a:t>
            </a:r>
            <a:endParaRPr lang="en-GB" sz="1400" dirty="0"/>
          </a:p>
        </p:txBody>
      </p:sp>
      <p:sp>
        <p:nvSpPr>
          <p:cNvPr id="3" name="ZoneTexte 2"/>
          <p:cNvSpPr txBox="1"/>
          <p:nvPr/>
        </p:nvSpPr>
        <p:spPr>
          <a:xfrm>
            <a:off x="2024432" y="12919752"/>
            <a:ext cx="5483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Your contact details, logos, links, QR codes …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0" y="14709662"/>
            <a:ext cx="10691814" cy="412590"/>
          </a:xfrm>
          <a:prstGeom prst="rect">
            <a:avLst/>
          </a:prstGeom>
          <a:noFill/>
        </p:spPr>
        <p:txBody>
          <a:bodyPr wrap="square" bIns="180000" rtlCol="0">
            <a:spAutoFit/>
          </a:bodyPr>
          <a:lstStyle/>
          <a:p>
            <a:pPr algn="ctr"/>
            <a:r>
              <a:rPr lang="en-GB" sz="1200" dirty="0"/>
              <a:t>This poster has been prepared in collaboration with EPPO (www.eppo.int)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0DD7F8F-A9EB-4F51-AF4D-DDD8242FD61E}"/>
              </a:ext>
            </a:extLst>
          </p:cNvPr>
          <p:cNvSpPr txBox="1"/>
          <p:nvPr/>
        </p:nvSpPr>
        <p:spPr>
          <a:xfrm>
            <a:off x="2139187" y="6627397"/>
            <a:ext cx="69357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Image: E. Jendek. EPPO Global Database, </a:t>
            </a:r>
            <a:r>
              <a:rPr lang="en-GB" sz="900" dirty="0">
                <a:hlinkClick r:id="rId5"/>
              </a:rPr>
              <a:t>https://gd.eppo.int</a:t>
            </a:r>
            <a:r>
              <a:rPr lang="en-GB" sz="900" dirty="0"/>
              <a:t>				Adult = 8 – 12 mm long</a:t>
            </a:r>
          </a:p>
        </p:txBody>
      </p:sp>
      <p:pic>
        <p:nvPicPr>
          <p:cNvPr id="13" name="Image 12" descr="Une image contenant terrain, insecte, extérieur, animal&#10;&#10;Description générée automatiquement">
            <a:extLst>
              <a:ext uri="{FF2B5EF4-FFF2-40B4-BE49-F238E27FC236}">
                <a16:creationId xmlns:a16="http://schemas.microsoft.com/office/drawing/2014/main" id="{CC53969C-FAB6-4349-B5F7-ACFC00DC0D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11685" y="2512457"/>
            <a:ext cx="6257718" cy="4167738"/>
          </a:xfrm>
          <a:prstGeom prst="rect">
            <a:avLst/>
          </a:prstGeom>
          <a:ln w="25400">
            <a:solidFill>
              <a:schemeClr val="bg1"/>
            </a:solidFill>
          </a:ln>
          <a:effectLst>
            <a:softEdge rad="0"/>
          </a:effectLst>
        </p:spPr>
      </p:pic>
      <p:pic>
        <p:nvPicPr>
          <p:cNvPr id="17" name="Image 16" descr="Une image contenant arbre, extérieur, herbe, forêt&#10;&#10;Description générée automatiquement">
            <a:extLst>
              <a:ext uri="{FF2B5EF4-FFF2-40B4-BE49-F238E27FC236}">
                <a16:creationId xmlns:a16="http://schemas.microsoft.com/office/drawing/2014/main" id="{01BDA13C-D270-4A2D-86F1-7628842C33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71407" y="10148253"/>
            <a:ext cx="2255878" cy="1691909"/>
          </a:xfrm>
          <a:prstGeom prst="rect">
            <a:avLst/>
          </a:prstGeom>
        </p:spPr>
      </p:pic>
      <p:pic>
        <p:nvPicPr>
          <p:cNvPr id="19" name="Image 18" descr="Une image contenant arbre, extérieur, plante&#10;&#10;Description générée automatiquement">
            <a:extLst>
              <a:ext uri="{FF2B5EF4-FFF2-40B4-BE49-F238E27FC236}">
                <a16:creationId xmlns:a16="http://schemas.microsoft.com/office/drawing/2014/main" id="{2229B941-4056-4983-BED4-43EFA613BF4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05232" y="10140724"/>
            <a:ext cx="2549998" cy="1698339"/>
          </a:xfrm>
          <a:prstGeom prst="rect">
            <a:avLst/>
          </a:prstGeom>
        </p:spPr>
      </p:pic>
      <p:sp>
        <p:nvSpPr>
          <p:cNvPr id="43" name="ZoneTexte 42">
            <a:extLst>
              <a:ext uri="{FF2B5EF4-FFF2-40B4-BE49-F238E27FC236}">
                <a16:creationId xmlns:a16="http://schemas.microsoft.com/office/drawing/2014/main" id="{A1550765-B864-4CB3-8829-A29CFEE65602}"/>
              </a:ext>
            </a:extLst>
          </p:cNvPr>
          <p:cNvSpPr txBox="1"/>
          <p:nvPr/>
        </p:nvSpPr>
        <p:spPr>
          <a:xfrm>
            <a:off x="1371602" y="9582764"/>
            <a:ext cx="7907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Be </a:t>
            </a:r>
            <a:r>
              <a:rPr lang="fr-FR" sz="1400" dirty="0" err="1"/>
              <a:t>aware</a:t>
            </a:r>
            <a:r>
              <a:rPr lang="fr-FR" sz="1400" dirty="0"/>
              <a:t> of </a:t>
            </a:r>
            <a:r>
              <a:rPr lang="fr-FR" sz="1400" dirty="0" err="1"/>
              <a:t>unusual</a:t>
            </a:r>
            <a:r>
              <a:rPr lang="fr-FR" sz="1400" dirty="0"/>
              <a:t> </a:t>
            </a:r>
            <a:r>
              <a:rPr lang="fr-FR" sz="1400" dirty="0" err="1"/>
              <a:t>tree</a:t>
            </a:r>
            <a:r>
              <a:rPr lang="fr-FR" sz="1400" dirty="0"/>
              <a:t> </a:t>
            </a:r>
            <a:r>
              <a:rPr lang="fr-FR" sz="1400" dirty="0" err="1"/>
              <a:t>mortality</a:t>
            </a:r>
            <a:r>
              <a:rPr lang="fr-FR" sz="1400" dirty="0"/>
              <a:t> and dieback associated </a:t>
            </a:r>
            <a:r>
              <a:rPr lang="fr-FR" sz="1400" dirty="0" err="1"/>
              <a:t>with</a:t>
            </a:r>
            <a:r>
              <a:rPr lang="fr-FR" sz="1400" dirty="0"/>
              <a:t> </a:t>
            </a:r>
            <a:r>
              <a:rPr lang="fr-FR" sz="1400" dirty="0" err="1"/>
              <a:t>tortuous</a:t>
            </a:r>
            <a:r>
              <a:rPr lang="fr-FR" sz="1400" dirty="0"/>
              <a:t> </a:t>
            </a:r>
            <a:r>
              <a:rPr lang="fr-FR" sz="1400" dirty="0" err="1"/>
              <a:t>larval</a:t>
            </a:r>
            <a:r>
              <a:rPr lang="fr-FR" sz="1400" dirty="0"/>
              <a:t> </a:t>
            </a:r>
            <a:r>
              <a:rPr lang="fr-FR" sz="1400" dirty="0" err="1"/>
              <a:t>galleries</a:t>
            </a:r>
            <a:r>
              <a:rPr lang="fr-FR" sz="1400" dirty="0"/>
              <a:t> in the </a:t>
            </a:r>
            <a:r>
              <a:rPr lang="fr-FR" sz="1400" dirty="0" err="1"/>
              <a:t>wood</a:t>
            </a:r>
            <a:r>
              <a:rPr lang="fr-FR" sz="1400"/>
              <a:t> and </a:t>
            </a:r>
            <a:r>
              <a:rPr lang="fr-FR" sz="1400" dirty="0"/>
              <a:t>D-</a:t>
            </a:r>
            <a:r>
              <a:rPr lang="fr-FR" sz="1400" dirty="0" err="1"/>
              <a:t>shaped</a:t>
            </a:r>
            <a:r>
              <a:rPr lang="fr-FR" sz="1400" dirty="0"/>
              <a:t> exit </a:t>
            </a:r>
            <a:r>
              <a:rPr lang="fr-FR" sz="1400" dirty="0" err="1"/>
              <a:t>holes</a:t>
            </a:r>
            <a:r>
              <a:rPr lang="fr-FR" sz="1400" dirty="0"/>
              <a:t> on </a:t>
            </a:r>
            <a:r>
              <a:rPr lang="fr-FR" sz="1400" dirty="0" err="1"/>
              <a:t>poplar</a:t>
            </a:r>
            <a:r>
              <a:rPr lang="fr-FR" sz="1400" dirty="0"/>
              <a:t> and </a:t>
            </a:r>
            <a:r>
              <a:rPr lang="fr-FR" sz="1400" dirty="0" err="1"/>
              <a:t>willows</a:t>
            </a:r>
            <a:r>
              <a:rPr lang="fr-FR" sz="1400" dirty="0"/>
              <a:t>.</a:t>
            </a:r>
            <a:endParaRPr lang="en-GB" sz="1400" dirty="0"/>
          </a:p>
        </p:txBody>
      </p:sp>
      <p:pic>
        <p:nvPicPr>
          <p:cNvPr id="30" name="Image 29" descr="Une image contenant en bois&#10;&#10;Description générée automatiquement">
            <a:extLst>
              <a:ext uri="{FF2B5EF4-FFF2-40B4-BE49-F238E27FC236}">
                <a16:creationId xmlns:a16="http://schemas.microsoft.com/office/drawing/2014/main" id="{8AC43A0C-A875-483A-903C-76023B1104B2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46179" t="59752" r="20547" b="20913"/>
          <a:stretch/>
        </p:blipFill>
        <p:spPr>
          <a:xfrm rot="10800000">
            <a:off x="7100953" y="10140724"/>
            <a:ext cx="2186481" cy="1693600"/>
          </a:xfrm>
          <a:prstGeom prst="rect">
            <a:avLst/>
          </a:prstGeom>
        </p:spPr>
      </p:pic>
      <p:sp>
        <p:nvSpPr>
          <p:cNvPr id="44" name="ZoneTexte 43">
            <a:extLst>
              <a:ext uri="{FF2B5EF4-FFF2-40B4-BE49-F238E27FC236}">
                <a16:creationId xmlns:a16="http://schemas.microsoft.com/office/drawing/2014/main" id="{401C1341-3D1A-4094-960A-F9DA754C32DC}"/>
              </a:ext>
            </a:extLst>
          </p:cNvPr>
          <p:cNvSpPr txBox="1"/>
          <p:nvPr/>
        </p:nvSpPr>
        <p:spPr>
          <a:xfrm>
            <a:off x="1298134" y="11785985"/>
            <a:ext cx="2433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Image: Z. Kai. EPPO Global Database, </a:t>
            </a:r>
          </a:p>
          <a:p>
            <a:r>
              <a:rPr lang="en-GB" sz="900" dirty="0">
                <a:hlinkClick r:id="rId5"/>
              </a:rPr>
              <a:t>https://gd.eppo.int</a:t>
            </a:r>
            <a:r>
              <a:rPr lang="en-GB" sz="900" dirty="0"/>
              <a:t> – ‘Dieback in infested plot’.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3D8F5A60-4987-4235-A464-49A44A9E9A6F}"/>
              </a:ext>
            </a:extLst>
          </p:cNvPr>
          <p:cNvSpPr txBox="1"/>
          <p:nvPr/>
        </p:nvSpPr>
        <p:spPr>
          <a:xfrm>
            <a:off x="4013265" y="11781969"/>
            <a:ext cx="2641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Image: E. Jendek. EPPO Global Database, </a:t>
            </a:r>
          </a:p>
          <a:p>
            <a:r>
              <a:rPr lang="en-GB" sz="900" dirty="0">
                <a:hlinkClick r:id="rId5"/>
              </a:rPr>
              <a:t>https://gd.eppo.int</a:t>
            </a:r>
            <a:r>
              <a:rPr lang="en-GB" sz="900" dirty="0"/>
              <a:t> – ‘galleries (bark removed)’.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7BB65D19-2B3A-4051-AC69-BB21FB7D96C7}"/>
              </a:ext>
            </a:extLst>
          </p:cNvPr>
          <p:cNvSpPr txBox="1"/>
          <p:nvPr/>
        </p:nvSpPr>
        <p:spPr>
          <a:xfrm>
            <a:off x="7029184" y="11777953"/>
            <a:ext cx="2329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Image: S. </a:t>
            </a:r>
            <a:r>
              <a:rPr lang="en-GB" sz="900" dirty="0" err="1"/>
              <a:t>Cecchini</a:t>
            </a:r>
            <a:r>
              <a:rPr lang="en-GB" sz="900" dirty="0"/>
              <a:t>. EPPO Global Database, </a:t>
            </a:r>
          </a:p>
          <a:p>
            <a:r>
              <a:rPr lang="en-GB" sz="900" dirty="0">
                <a:hlinkClick r:id="rId5"/>
              </a:rPr>
              <a:t>https://gd.eppo.int</a:t>
            </a:r>
            <a:r>
              <a:rPr lang="en-GB" sz="900" dirty="0"/>
              <a:t> – ‘D-shape exit holes’.</a:t>
            </a:r>
          </a:p>
        </p:txBody>
      </p:sp>
    </p:spTree>
    <p:extLst>
      <p:ext uri="{BB962C8B-B14F-4D97-AF65-F5344CB8AC3E}">
        <p14:creationId xmlns:p14="http://schemas.microsoft.com/office/powerpoint/2010/main" val="20226216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277</Words>
  <Application>Microsoft Office PowerPoint</Application>
  <PresentationFormat>Personnalisé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Thème Office</vt:lpstr>
      <vt:lpstr>Présentation PowerPoint</vt:lpstr>
    </vt:vector>
  </TitlesOfParts>
  <Company>écoles de Condé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Armelle ROY</dc:creator>
  <cp:lastModifiedBy>Camille Picard</cp:lastModifiedBy>
  <cp:revision>102</cp:revision>
  <cp:lastPrinted>2017-06-01T13:06:56Z</cp:lastPrinted>
  <dcterms:created xsi:type="dcterms:W3CDTF">2016-07-12T13:11:24Z</dcterms:created>
  <dcterms:modified xsi:type="dcterms:W3CDTF">2019-09-20T14:07:45Z</dcterms:modified>
</cp:coreProperties>
</file>