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0691813" cy="15119350"/>
  <p:notesSz cx="6810375" cy="9942513"/>
  <p:defaultTextStyle>
    <a:defPPr>
      <a:defRPr lang="fr-FR"/>
    </a:defPPr>
    <a:lvl1pPr marL="0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1pPr>
    <a:lvl2pPr marL="737300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2pPr>
    <a:lvl3pPr marL="14745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3pPr>
    <a:lvl4pPr marL="2211901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4pPr>
    <a:lvl5pPr marL="2949201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5pPr>
    <a:lvl6pPr marL="36864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6pPr>
    <a:lvl7pPr marL="44237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7pPr>
    <a:lvl8pPr marL="51610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8pPr>
    <a:lvl9pPr marL="5898398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5743"/>
    <a:srgbClr val="A7BF59"/>
    <a:srgbClr val="FFFFFF"/>
    <a:srgbClr val="B6E01A"/>
    <a:srgbClr val="9FEE00"/>
    <a:srgbClr val="B4C971"/>
    <a:srgbClr val="99FF66"/>
    <a:srgbClr val="8FF1B4"/>
    <a:srgbClr val="D53E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 snapToObjects="1">
      <p:cViewPr>
        <p:scale>
          <a:sx n="70" d="100"/>
          <a:sy n="70" d="100"/>
        </p:scale>
        <p:origin x="660" y="-1926"/>
      </p:cViewPr>
      <p:guideLst>
        <p:guide orient="horz" pos="4762"/>
        <p:guide pos="339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7DD87-8EC8-46E7-B8A7-A35E00583171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717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638C6-A45D-4101-8B4B-063E15972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139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1pPr>
    <a:lvl2pPr marL="526643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2pPr>
    <a:lvl3pPr marL="1053284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3pPr>
    <a:lvl4pPr marL="1579928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4pPr>
    <a:lvl5pPr marL="2106571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5pPr>
    <a:lvl6pPr marL="2633214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6pPr>
    <a:lvl7pPr marL="3159857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7pPr>
    <a:lvl8pPr marL="3686499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8pPr>
    <a:lvl9pPr marL="4213142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9325" y="1243013"/>
            <a:ext cx="2371725" cy="33559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638C6-A45D-4101-8B4B-063E15972C2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084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86" y="4696802"/>
            <a:ext cx="9088041" cy="3240861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2" y="8567632"/>
            <a:ext cx="7484269" cy="38638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6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89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79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0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1564" y="605476"/>
            <a:ext cx="2405658" cy="12900446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593" y="605476"/>
            <a:ext cx="7038777" cy="1290044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64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9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0" y="9715583"/>
            <a:ext cx="9088041" cy="3002871"/>
          </a:xfrm>
        </p:spPr>
        <p:txBody>
          <a:bodyPr anchor="t"/>
          <a:lstStyle>
            <a:lvl1pPr algn="l">
              <a:defRPr sz="6236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0" y="6408229"/>
            <a:ext cx="9088041" cy="3307357"/>
          </a:xfrm>
        </p:spPr>
        <p:txBody>
          <a:bodyPr anchor="b"/>
          <a:lstStyle>
            <a:lvl1pPr marL="0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1pPr>
            <a:lvl2pPr marL="712793" indent="0">
              <a:buNone/>
              <a:defRPr sz="2784">
                <a:solidFill>
                  <a:schemeClr val="tx1">
                    <a:tint val="75000"/>
                  </a:schemeClr>
                </a:solidFill>
              </a:defRPr>
            </a:lvl2pPr>
            <a:lvl3pPr marL="1425586" indent="0">
              <a:buNone/>
              <a:defRPr sz="2450">
                <a:solidFill>
                  <a:schemeClr val="tx1">
                    <a:tint val="75000"/>
                  </a:schemeClr>
                </a:solidFill>
              </a:defRPr>
            </a:lvl3pPr>
            <a:lvl4pPr marL="2138379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4pPr>
            <a:lvl5pPr marL="2851172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5pPr>
            <a:lvl6pPr marL="3563965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6pPr>
            <a:lvl7pPr marL="4276759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7pPr>
            <a:lvl8pPr marL="4989552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8pPr>
            <a:lvl9pPr marL="5702345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24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592" y="3527849"/>
            <a:ext cx="4722217" cy="9978072"/>
          </a:xfrm>
        </p:spPr>
        <p:txBody>
          <a:bodyPr/>
          <a:lstStyle>
            <a:lvl1pPr>
              <a:defRPr sz="4343"/>
            </a:lvl1pPr>
            <a:lvl2pPr>
              <a:defRPr sz="3786"/>
            </a:lvl2pPr>
            <a:lvl3pPr>
              <a:defRPr sz="3118"/>
            </a:lvl3pPr>
            <a:lvl4pPr>
              <a:defRPr sz="2784"/>
            </a:lvl4pPr>
            <a:lvl5pPr>
              <a:defRPr sz="2784"/>
            </a:lvl5pPr>
            <a:lvl6pPr>
              <a:defRPr sz="2784"/>
            </a:lvl6pPr>
            <a:lvl7pPr>
              <a:defRPr sz="2784"/>
            </a:lvl7pPr>
            <a:lvl8pPr>
              <a:defRPr sz="2784"/>
            </a:lvl8pPr>
            <a:lvl9pPr>
              <a:defRPr sz="278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005" y="3527849"/>
            <a:ext cx="4722217" cy="9978072"/>
          </a:xfrm>
        </p:spPr>
        <p:txBody>
          <a:bodyPr/>
          <a:lstStyle>
            <a:lvl1pPr>
              <a:defRPr sz="4343"/>
            </a:lvl1pPr>
            <a:lvl2pPr>
              <a:defRPr sz="3786"/>
            </a:lvl2pPr>
            <a:lvl3pPr>
              <a:defRPr sz="3118"/>
            </a:lvl3pPr>
            <a:lvl4pPr>
              <a:defRPr sz="2784"/>
            </a:lvl4pPr>
            <a:lvl5pPr>
              <a:defRPr sz="2784"/>
            </a:lvl5pPr>
            <a:lvl6pPr>
              <a:defRPr sz="2784"/>
            </a:lvl6pPr>
            <a:lvl7pPr>
              <a:defRPr sz="2784"/>
            </a:lvl7pPr>
            <a:lvl8pPr>
              <a:defRPr sz="2784"/>
            </a:lvl8pPr>
            <a:lvl9pPr>
              <a:defRPr sz="278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1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384355"/>
            <a:ext cx="4724074" cy="1410438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12793" indent="0">
              <a:buNone/>
              <a:defRPr sz="3118" b="1"/>
            </a:lvl2pPr>
            <a:lvl3pPr marL="1425586" indent="0">
              <a:buNone/>
              <a:defRPr sz="2784" b="1"/>
            </a:lvl3pPr>
            <a:lvl4pPr marL="2138379" indent="0">
              <a:buNone/>
              <a:defRPr sz="2450" b="1"/>
            </a:lvl4pPr>
            <a:lvl5pPr marL="2851172" indent="0">
              <a:buNone/>
              <a:defRPr sz="2450" b="1"/>
            </a:lvl5pPr>
            <a:lvl6pPr marL="3563965" indent="0">
              <a:buNone/>
              <a:defRPr sz="2450" b="1"/>
            </a:lvl6pPr>
            <a:lvl7pPr marL="4276759" indent="0">
              <a:buNone/>
              <a:defRPr sz="2450" b="1"/>
            </a:lvl7pPr>
            <a:lvl8pPr marL="4989552" indent="0">
              <a:buNone/>
              <a:defRPr sz="2450" b="1"/>
            </a:lvl8pPr>
            <a:lvl9pPr marL="5702345" indent="0">
              <a:buNone/>
              <a:defRPr sz="245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1" y="4794793"/>
            <a:ext cx="4724074" cy="8711127"/>
          </a:xfrm>
        </p:spPr>
        <p:txBody>
          <a:bodyPr/>
          <a:lstStyle>
            <a:lvl1pPr>
              <a:defRPr sz="3786"/>
            </a:lvl1pPr>
            <a:lvl2pPr>
              <a:defRPr sz="3118"/>
            </a:lvl2pPr>
            <a:lvl3pPr>
              <a:defRPr sz="2784"/>
            </a:lvl3pPr>
            <a:lvl4pPr>
              <a:defRPr sz="2450"/>
            </a:lvl4pPr>
            <a:lvl5pPr>
              <a:defRPr sz="2450"/>
            </a:lvl5pPr>
            <a:lvl6pPr>
              <a:defRPr sz="2450"/>
            </a:lvl6pPr>
            <a:lvl7pPr>
              <a:defRPr sz="2450"/>
            </a:lvl7pPr>
            <a:lvl8pPr>
              <a:defRPr sz="2450"/>
            </a:lvl8pPr>
            <a:lvl9pPr>
              <a:defRPr sz="24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3" y="3384355"/>
            <a:ext cx="4725930" cy="1410438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12793" indent="0">
              <a:buNone/>
              <a:defRPr sz="3118" b="1"/>
            </a:lvl2pPr>
            <a:lvl3pPr marL="1425586" indent="0">
              <a:buNone/>
              <a:defRPr sz="2784" b="1"/>
            </a:lvl3pPr>
            <a:lvl4pPr marL="2138379" indent="0">
              <a:buNone/>
              <a:defRPr sz="2450" b="1"/>
            </a:lvl4pPr>
            <a:lvl5pPr marL="2851172" indent="0">
              <a:buNone/>
              <a:defRPr sz="2450" b="1"/>
            </a:lvl5pPr>
            <a:lvl6pPr marL="3563965" indent="0">
              <a:buNone/>
              <a:defRPr sz="2450" b="1"/>
            </a:lvl6pPr>
            <a:lvl7pPr marL="4276759" indent="0">
              <a:buNone/>
              <a:defRPr sz="2450" b="1"/>
            </a:lvl7pPr>
            <a:lvl8pPr marL="4989552" indent="0">
              <a:buNone/>
              <a:defRPr sz="2450" b="1"/>
            </a:lvl8pPr>
            <a:lvl9pPr marL="5702345" indent="0">
              <a:buNone/>
              <a:defRPr sz="245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3" y="4794793"/>
            <a:ext cx="4725930" cy="8711127"/>
          </a:xfrm>
        </p:spPr>
        <p:txBody>
          <a:bodyPr/>
          <a:lstStyle>
            <a:lvl1pPr>
              <a:defRPr sz="3786"/>
            </a:lvl1pPr>
            <a:lvl2pPr>
              <a:defRPr sz="3118"/>
            </a:lvl2pPr>
            <a:lvl3pPr>
              <a:defRPr sz="2784"/>
            </a:lvl3pPr>
            <a:lvl4pPr>
              <a:defRPr sz="2450"/>
            </a:lvl4pPr>
            <a:lvl5pPr>
              <a:defRPr sz="2450"/>
            </a:lvl5pPr>
            <a:lvl6pPr>
              <a:defRPr sz="2450"/>
            </a:lvl6pPr>
            <a:lvl7pPr>
              <a:defRPr sz="2450"/>
            </a:lvl7pPr>
            <a:lvl8pPr>
              <a:defRPr sz="2450"/>
            </a:lvl8pPr>
            <a:lvl9pPr>
              <a:defRPr sz="24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31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07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16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4" y="601974"/>
            <a:ext cx="3517533" cy="2561890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1" y="601978"/>
            <a:ext cx="5977021" cy="12903946"/>
          </a:xfrm>
        </p:spPr>
        <p:txBody>
          <a:bodyPr/>
          <a:lstStyle>
            <a:lvl1pPr>
              <a:defRPr sz="5011"/>
            </a:lvl1pPr>
            <a:lvl2pPr>
              <a:defRPr sz="4343"/>
            </a:lvl2pPr>
            <a:lvl3pPr>
              <a:defRPr sz="3786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4" y="3163868"/>
            <a:ext cx="3517533" cy="10342057"/>
          </a:xfrm>
        </p:spPr>
        <p:txBody>
          <a:bodyPr/>
          <a:lstStyle>
            <a:lvl1pPr marL="0" indent="0">
              <a:buNone/>
              <a:defRPr sz="2227"/>
            </a:lvl1pPr>
            <a:lvl2pPr marL="712793" indent="0">
              <a:buNone/>
              <a:defRPr sz="1893"/>
            </a:lvl2pPr>
            <a:lvl3pPr marL="1425586" indent="0">
              <a:buNone/>
              <a:defRPr sz="1559"/>
            </a:lvl3pPr>
            <a:lvl4pPr marL="2138379" indent="0">
              <a:buNone/>
              <a:defRPr sz="1448"/>
            </a:lvl4pPr>
            <a:lvl5pPr marL="2851172" indent="0">
              <a:buNone/>
              <a:defRPr sz="1448"/>
            </a:lvl5pPr>
            <a:lvl6pPr marL="3563965" indent="0">
              <a:buNone/>
              <a:defRPr sz="1448"/>
            </a:lvl6pPr>
            <a:lvl7pPr marL="4276759" indent="0">
              <a:buNone/>
              <a:defRPr sz="1448"/>
            </a:lvl7pPr>
            <a:lvl8pPr marL="4989552" indent="0">
              <a:buNone/>
              <a:defRPr sz="1448"/>
            </a:lvl8pPr>
            <a:lvl9pPr marL="5702345" indent="0">
              <a:buNone/>
              <a:defRPr sz="14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07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0" y="10583548"/>
            <a:ext cx="6415088" cy="1249447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095670" y="1350942"/>
            <a:ext cx="6415088" cy="9071610"/>
          </a:xfrm>
        </p:spPr>
        <p:txBody>
          <a:bodyPr/>
          <a:lstStyle>
            <a:lvl1pPr marL="0" indent="0">
              <a:buNone/>
              <a:defRPr sz="5011"/>
            </a:lvl1pPr>
            <a:lvl2pPr marL="712793" indent="0">
              <a:buNone/>
              <a:defRPr sz="4343"/>
            </a:lvl2pPr>
            <a:lvl3pPr marL="1425586" indent="0">
              <a:buNone/>
              <a:defRPr sz="3786"/>
            </a:lvl3pPr>
            <a:lvl4pPr marL="2138379" indent="0">
              <a:buNone/>
              <a:defRPr sz="3118"/>
            </a:lvl4pPr>
            <a:lvl5pPr marL="2851172" indent="0">
              <a:buNone/>
              <a:defRPr sz="3118"/>
            </a:lvl5pPr>
            <a:lvl6pPr marL="3563965" indent="0">
              <a:buNone/>
              <a:defRPr sz="3118"/>
            </a:lvl6pPr>
            <a:lvl7pPr marL="4276759" indent="0">
              <a:buNone/>
              <a:defRPr sz="3118"/>
            </a:lvl7pPr>
            <a:lvl8pPr marL="4989552" indent="0">
              <a:buNone/>
              <a:defRPr sz="3118"/>
            </a:lvl8pPr>
            <a:lvl9pPr marL="5702345" indent="0">
              <a:buNone/>
              <a:defRPr sz="3118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0" y="11832995"/>
            <a:ext cx="6415088" cy="1774423"/>
          </a:xfrm>
        </p:spPr>
        <p:txBody>
          <a:bodyPr/>
          <a:lstStyle>
            <a:lvl1pPr marL="0" indent="0">
              <a:buNone/>
              <a:defRPr sz="2227"/>
            </a:lvl1pPr>
            <a:lvl2pPr marL="712793" indent="0">
              <a:buNone/>
              <a:defRPr sz="1893"/>
            </a:lvl2pPr>
            <a:lvl3pPr marL="1425586" indent="0">
              <a:buNone/>
              <a:defRPr sz="1559"/>
            </a:lvl3pPr>
            <a:lvl4pPr marL="2138379" indent="0">
              <a:buNone/>
              <a:defRPr sz="1448"/>
            </a:lvl4pPr>
            <a:lvl5pPr marL="2851172" indent="0">
              <a:buNone/>
              <a:defRPr sz="1448"/>
            </a:lvl5pPr>
            <a:lvl6pPr marL="3563965" indent="0">
              <a:buNone/>
              <a:defRPr sz="1448"/>
            </a:lvl6pPr>
            <a:lvl7pPr marL="4276759" indent="0">
              <a:buNone/>
              <a:defRPr sz="1448"/>
            </a:lvl7pPr>
            <a:lvl8pPr marL="4989552" indent="0">
              <a:buNone/>
              <a:defRPr sz="1448"/>
            </a:lvl8pPr>
            <a:lvl9pPr marL="5702345" indent="0">
              <a:buNone/>
              <a:defRPr sz="14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07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1" y="605475"/>
            <a:ext cx="9622632" cy="2519892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527849"/>
            <a:ext cx="9622632" cy="9978072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1" y="14013398"/>
            <a:ext cx="2494756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36" y="14013398"/>
            <a:ext cx="3385741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66" y="14013398"/>
            <a:ext cx="2494756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45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2793" rtl="0" eaLnBrk="1" latinLnBrk="0" hangingPunct="1">
        <a:spcBef>
          <a:spcPct val="0"/>
        </a:spcBef>
        <a:buNone/>
        <a:defRPr sz="69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95" indent="-534595" algn="l" defTabSz="712793" rtl="0" eaLnBrk="1" latinLnBrk="0" hangingPunct="1">
        <a:spcBef>
          <a:spcPct val="20000"/>
        </a:spcBef>
        <a:buFont typeface="Arial"/>
        <a:buChar char="•"/>
        <a:defRPr sz="5011" kern="1200">
          <a:solidFill>
            <a:schemeClr val="tx1"/>
          </a:solidFill>
          <a:latin typeface="+mn-lt"/>
          <a:ea typeface="+mn-ea"/>
          <a:cs typeface="+mn-cs"/>
        </a:defRPr>
      </a:lvl1pPr>
      <a:lvl2pPr marL="1158289" indent="-445496" algn="l" defTabSz="712793" rtl="0" eaLnBrk="1" latinLnBrk="0" hangingPunct="1">
        <a:spcBef>
          <a:spcPct val="20000"/>
        </a:spcBef>
        <a:buFont typeface="Arial"/>
        <a:buChar char="–"/>
        <a:defRPr sz="4343" kern="1200">
          <a:solidFill>
            <a:schemeClr val="tx1"/>
          </a:solidFill>
          <a:latin typeface="+mn-lt"/>
          <a:ea typeface="+mn-ea"/>
          <a:cs typeface="+mn-cs"/>
        </a:defRPr>
      </a:lvl2pPr>
      <a:lvl3pPr marL="1781983" indent="-356397" algn="l" defTabSz="712793" rtl="0" eaLnBrk="1" latinLnBrk="0" hangingPunct="1">
        <a:spcBef>
          <a:spcPct val="20000"/>
        </a:spcBef>
        <a:buFont typeface="Arial"/>
        <a:buChar char="•"/>
        <a:defRPr sz="3786" kern="1200">
          <a:solidFill>
            <a:schemeClr val="tx1"/>
          </a:solidFill>
          <a:latin typeface="+mn-lt"/>
          <a:ea typeface="+mn-ea"/>
          <a:cs typeface="+mn-cs"/>
        </a:defRPr>
      </a:lvl3pPr>
      <a:lvl4pPr marL="2494776" indent="-356397" algn="l" defTabSz="712793" rtl="0" eaLnBrk="1" latinLnBrk="0" hangingPunct="1">
        <a:spcBef>
          <a:spcPct val="20000"/>
        </a:spcBef>
        <a:buFont typeface="Arial"/>
        <a:buChar char="–"/>
        <a:defRPr sz="3118" kern="1200">
          <a:solidFill>
            <a:schemeClr val="tx1"/>
          </a:solidFill>
          <a:latin typeface="+mn-lt"/>
          <a:ea typeface="+mn-ea"/>
          <a:cs typeface="+mn-cs"/>
        </a:defRPr>
      </a:lvl4pPr>
      <a:lvl5pPr marL="3207569" indent="-356397" algn="l" defTabSz="712793" rtl="0" eaLnBrk="1" latinLnBrk="0" hangingPunct="1">
        <a:spcBef>
          <a:spcPct val="20000"/>
        </a:spcBef>
        <a:buFont typeface="Arial"/>
        <a:buChar char="»"/>
        <a:defRPr sz="3118" kern="1200">
          <a:solidFill>
            <a:schemeClr val="tx1"/>
          </a:solidFill>
          <a:latin typeface="+mn-lt"/>
          <a:ea typeface="+mn-ea"/>
          <a:cs typeface="+mn-cs"/>
        </a:defRPr>
      </a:lvl5pPr>
      <a:lvl6pPr marL="3920362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6pPr>
      <a:lvl7pPr marL="4633155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7pPr>
      <a:lvl8pPr marL="5345948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8pPr>
      <a:lvl9pPr marL="6058741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1pPr>
      <a:lvl2pPr marL="712793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2pPr>
      <a:lvl3pPr marL="1425586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3pPr>
      <a:lvl4pPr marL="2138379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4pPr>
      <a:lvl5pPr marL="2851172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5pPr>
      <a:lvl6pPr marL="3563965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6pPr>
      <a:lvl7pPr marL="4276759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7pPr>
      <a:lvl8pPr marL="4989552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8pPr>
      <a:lvl9pPr marL="5702345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emf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d.eppo.int/" TargetMode="External"/><Relationship Id="rId5" Type="http://schemas.openxmlformats.org/officeDocument/2006/relationships/image" Target="../media/image3.jpeg"/><Relationship Id="rId10" Type="http://schemas.openxmlformats.org/officeDocument/2006/relationships/image" Target="../media/image7.jpg"/><Relationship Id="rId4" Type="http://schemas.openxmlformats.org/officeDocument/2006/relationships/image" Target="../media/image2.png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rganigramme : Entrée manuelle 11"/>
          <p:cNvSpPr/>
          <p:nvPr/>
        </p:nvSpPr>
        <p:spPr>
          <a:xfrm flipV="1">
            <a:off x="-28286" y="-56510"/>
            <a:ext cx="10748383" cy="728357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17"/>
              <a:gd name="connsiteY0" fmla="*/ 3317 h 10000"/>
              <a:gd name="connsiteX1" fmla="*/ 10017 w 10017"/>
              <a:gd name="connsiteY1" fmla="*/ 0 h 10000"/>
              <a:gd name="connsiteX2" fmla="*/ 10017 w 10017"/>
              <a:gd name="connsiteY2" fmla="*/ 10000 h 10000"/>
              <a:gd name="connsiteX3" fmla="*/ 17 w 10017"/>
              <a:gd name="connsiteY3" fmla="*/ 10000 h 10000"/>
              <a:gd name="connsiteX4" fmla="*/ 0 w 10017"/>
              <a:gd name="connsiteY4" fmla="*/ 3317 h 10000"/>
              <a:gd name="connsiteX0" fmla="*/ 117 w 10001"/>
              <a:gd name="connsiteY0" fmla="*/ 3938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17 w 10001"/>
              <a:gd name="connsiteY4" fmla="*/ 3938 h 10000"/>
              <a:gd name="connsiteX0" fmla="*/ 34 w 10001"/>
              <a:gd name="connsiteY0" fmla="*/ 3988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34 w 10001"/>
              <a:gd name="connsiteY4" fmla="*/ 3988 h 10000"/>
              <a:gd name="connsiteX0" fmla="*/ 17 w 10001"/>
              <a:gd name="connsiteY0" fmla="*/ 3988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7 w 10001"/>
              <a:gd name="connsiteY4" fmla="*/ 3988 h 10000"/>
              <a:gd name="connsiteX0" fmla="*/ 0 w 10034"/>
              <a:gd name="connsiteY0" fmla="*/ 4013 h 10000"/>
              <a:gd name="connsiteX1" fmla="*/ 10034 w 10034"/>
              <a:gd name="connsiteY1" fmla="*/ 0 h 10000"/>
              <a:gd name="connsiteX2" fmla="*/ 10034 w 10034"/>
              <a:gd name="connsiteY2" fmla="*/ 10000 h 10000"/>
              <a:gd name="connsiteX3" fmla="*/ 34 w 10034"/>
              <a:gd name="connsiteY3" fmla="*/ 10000 h 10000"/>
              <a:gd name="connsiteX4" fmla="*/ 0 w 10034"/>
              <a:gd name="connsiteY4" fmla="*/ 4013 h 10000"/>
              <a:gd name="connsiteX0" fmla="*/ 0 w 10034"/>
              <a:gd name="connsiteY0" fmla="*/ 4013 h 10099"/>
              <a:gd name="connsiteX1" fmla="*/ 10034 w 10034"/>
              <a:gd name="connsiteY1" fmla="*/ 0 h 10099"/>
              <a:gd name="connsiteX2" fmla="*/ 10034 w 10034"/>
              <a:gd name="connsiteY2" fmla="*/ 10000 h 10099"/>
              <a:gd name="connsiteX3" fmla="*/ 17 w 10034"/>
              <a:gd name="connsiteY3" fmla="*/ 10099 h 10099"/>
              <a:gd name="connsiteX4" fmla="*/ 0 w 10034"/>
              <a:gd name="connsiteY4" fmla="*/ 4013 h 10099"/>
              <a:gd name="connsiteX0" fmla="*/ 0 w 10034"/>
              <a:gd name="connsiteY0" fmla="*/ 4013 h 10099"/>
              <a:gd name="connsiteX1" fmla="*/ 10034 w 10034"/>
              <a:gd name="connsiteY1" fmla="*/ 0 h 10099"/>
              <a:gd name="connsiteX2" fmla="*/ 10034 w 10034"/>
              <a:gd name="connsiteY2" fmla="*/ 10052 h 10099"/>
              <a:gd name="connsiteX3" fmla="*/ 17 w 10034"/>
              <a:gd name="connsiteY3" fmla="*/ 10099 h 10099"/>
              <a:gd name="connsiteX4" fmla="*/ 0 w 10034"/>
              <a:gd name="connsiteY4" fmla="*/ 4013 h 1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" h="10099">
                <a:moveTo>
                  <a:pt x="0" y="4013"/>
                </a:moveTo>
                <a:lnTo>
                  <a:pt x="10034" y="0"/>
                </a:lnTo>
                <a:lnTo>
                  <a:pt x="10034" y="10052"/>
                </a:lnTo>
                <a:lnTo>
                  <a:pt x="17" y="10099"/>
                </a:lnTo>
                <a:cubicBezTo>
                  <a:pt x="11" y="7871"/>
                  <a:pt x="6" y="6241"/>
                  <a:pt x="0" y="401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7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7537268" y="1954813"/>
            <a:ext cx="2460814" cy="0"/>
          </a:xfrm>
          <a:prstGeom prst="lin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65938" y="1954813"/>
            <a:ext cx="2460814" cy="0"/>
          </a:xfrm>
          <a:prstGeom prst="lin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Sous-titre 2"/>
          <p:cNvSpPr txBox="1">
            <a:spLocks/>
          </p:cNvSpPr>
          <p:nvPr/>
        </p:nvSpPr>
        <p:spPr>
          <a:xfrm>
            <a:off x="0" y="13961481"/>
            <a:ext cx="10720097" cy="292986"/>
          </a:xfrm>
          <a:prstGeom prst="rect">
            <a:avLst/>
          </a:prstGeom>
        </p:spPr>
        <p:txBody>
          <a:bodyPr vert="horz" lIns="142558" tIns="71279" rIns="142558" bIns="71279" rtlCol="0">
            <a:noAutofit/>
          </a:bodyPr>
          <a:lstStyle>
            <a:lvl1pPr marL="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673" b="1" baseline="30000" dirty="0" err="1">
                <a:solidFill>
                  <a:schemeClr val="accent6"/>
                </a:solidFill>
                <a:latin typeface="Century Gothic"/>
                <a:cs typeface="Century Gothic"/>
              </a:rPr>
              <a:t>Learn</a:t>
            </a:r>
            <a:r>
              <a:rPr lang="fr-FR" sz="2673" b="1" baseline="30000" dirty="0">
                <a:solidFill>
                  <a:schemeClr val="accent6"/>
                </a:solidFill>
                <a:latin typeface="Century Gothic"/>
                <a:cs typeface="Century Gothic"/>
              </a:rPr>
              <a:t> more about the </a:t>
            </a:r>
            <a:r>
              <a:rPr lang="fr-FR" sz="2673" b="1" baseline="30000" dirty="0" err="1">
                <a:solidFill>
                  <a:schemeClr val="accent6"/>
                </a:solidFill>
                <a:latin typeface="Century Gothic"/>
                <a:cs typeface="Century Gothic"/>
              </a:rPr>
              <a:t>two-lined</a:t>
            </a:r>
            <a:r>
              <a:rPr lang="fr-FR" sz="2673" b="1" baseline="30000" dirty="0">
                <a:solidFill>
                  <a:schemeClr val="accent6"/>
                </a:solidFill>
                <a:latin typeface="Century Gothic"/>
                <a:cs typeface="Century Gothic"/>
              </a:rPr>
              <a:t> </a:t>
            </a:r>
            <a:r>
              <a:rPr lang="fr-FR" sz="2673" b="1" baseline="30000" dirty="0" err="1">
                <a:solidFill>
                  <a:schemeClr val="accent6"/>
                </a:solidFill>
                <a:latin typeface="Century Gothic"/>
                <a:cs typeface="Century Gothic"/>
              </a:rPr>
              <a:t>chestnut</a:t>
            </a:r>
            <a:r>
              <a:rPr lang="fr-FR" sz="2673" b="1" baseline="30000" dirty="0">
                <a:solidFill>
                  <a:schemeClr val="accent6"/>
                </a:solidFill>
                <a:latin typeface="Century Gothic"/>
                <a:cs typeface="Century Gothic"/>
              </a:rPr>
              <a:t> </a:t>
            </a:r>
            <a:r>
              <a:rPr lang="fr-FR" sz="2673" b="1" baseline="30000" dirty="0" err="1">
                <a:solidFill>
                  <a:schemeClr val="accent6"/>
                </a:solidFill>
                <a:latin typeface="Century Gothic"/>
                <a:cs typeface="Century Gothic"/>
              </a:rPr>
              <a:t>borer</a:t>
            </a:r>
            <a:r>
              <a:rPr lang="fr-FR" sz="2673" b="1" baseline="30000" dirty="0">
                <a:solidFill>
                  <a:schemeClr val="accent6"/>
                </a:solidFill>
                <a:latin typeface="Century Gothic"/>
                <a:cs typeface="Century Gothic"/>
              </a:rPr>
              <a:t>: www.your.website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362925" y="7521767"/>
            <a:ext cx="1382284" cy="3665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20268" rtlCol="0">
            <a:spAutoFit/>
          </a:bodyPr>
          <a:lstStyle/>
          <a:p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What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it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371407" y="9311837"/>
            <a:ext cx="2521098" cy="3665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20268" rtlCol="0">
            <a:spAutoFit/>
          </a:bodyPr>
          <a:lstStyle/>
          <a:p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How to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recognize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it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-897230" y="53113"/>
            <a:ext cx="12446493" cy="4418662"/>
          </a:xfrm>
          <a:prstGeom prst="rect">
            <a:avLst/>
          </a:prstGeom>
          <a:noFill/>
        </p:spPr>
        <p:txBody>
          <a:bodyPr wrap="square" tIns="681518" rtlCol="0">
            <a:noAutofit/>
          </a:bodyPr>
          <a:lstStyle/>
          <a:p>
            <a:pPr algn="ctr"/>
            <a:r>
              <a:rPr lang="fr-FR" sz="9688" b="1" baseline="300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Century Gothic"/>
              </a:rPr>
              <a:t>BE AWARE!</a:t>
            </a:r>
          </a:p>
          <a:p>
            <a:pPr algn="ctr"/>
            <a:r>
              <a:rPr lang="fr-FR" sz="5345" b="1" i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Agrilus bilineatus</a:t>
            </a:r>
          </a:p>
          <a:p>
            <a:pPr algn="ctr">
              <a:lnSpc>
                <a:spcPts val="1893"/>
              </a:lnSpc>
            </a:pP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A </a:t>
            </a:r>
            <a:r>
              <a:rPr lang="fr-FR" sz="3118" b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threat</a:t>
            </a: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 to </a:t>
            </a:r>
            <a:r>
              <a:rPr lang="fr-FR" sz="3118" b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oak</a:t>
            </a: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 and </a:t>
            </a:r>
            <a:r>
              <a:rPr lang="fr-FR" sz="3118" b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chestnut</a:t>
            </a: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 trees</a:t>
            </a:r>
          </a:p>
        </p:txBody>
      </p:sp>
      <p:grpSp>
        <p:nvGrpSpPr>
          <p:cNvPr id="42" name="Groupe 41"/>
          <p:cNvGrpSpPr/>
          <p:nvPr/>
        </p:nvGrpSpPr>
        <p:grpSpPr>
          <a:xfrm>
            <a:off x="1446249" y="12651526"/>
            <a:ext cx="1772308" cy="653438"/>
            <a:chOff x="1568956" y="9703316"/>
            <a:chExt cx="1591525" cy="586784"/>
          </a:xfrm>
        </p:grpSpPr>
        <p:grpSp>
          <p:nvGrpSpPr>
            <p:cNvPr id="28" name="Groupe 27"/>
            <p:cNvGrpSpPr/>
            <p:nvPr/>
          </p:nvGrpSpPr>
          <p:grpSpPr>
            <a:xfrm>
              <a:off x="1568956" y="9703316"/>
              <a:ext cx="1591525" cy="586784"/>
              <a:chOff x="1568956" y="9703316"/>
              <a:chExt cx="1591525" cy="586784"/>
            </a:xfrm>
          </p:grpSpPr>
          <p:sp>
            <p:nvSpPr>
              <p:cNvPr id="19" name="Ellipse 18"/>
              <p:cNvSpPr/>
              <p:nvPr/>
            </p:nvSpPr>
            <p:spPr>
              <a:xfrm>
                <a:off x="1568956" y="9794184"/>
                <a:ext cx="495916" cy="4959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3207"/>
              </a:p>
            </p:txBody>
          </p:sp>
          <p:sp>
            <p:nvSpPr>
              <p:cNvPr id="20" name="ZoneTexte 19"/>
              <p:cNvSpPr txBox="1"/>
              <p:nvPr/>
            </p:nvSpPr>
            <p:spPr>
              <a:xfrm>
                <a:off x="1898263" y="9703316"/>
                <a:ext cx="1262218" cy="29837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fr-FR" sz="1559" b="1" dirty="0">
                    <a:solidFill>
                      <a:srgbClr val="FFFFFF"/>
                    </a:solidFill>
                    <a:latin typeface="Century Gothic"/>
                    <a:cs typeface="Century Gothic"/>
                  </a:rPr>
                  <a:t>Contact us!</a:t>
                </a:r>
              </a:p>
            </p:txBody>
          </p:sp>
        </p:grpSp>
        <p:pic>
          <p:nvPicPr>
            <p:cNvPr id="41" name="Image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0620" y="9901001"/>
              <a:ext cx="308650" cy="30904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pic>
      </p:grpSp>
      <p:sp>
        <p:nvSpPr>
          <p:cNvPr id="7" name="Triangle isocèle 6"/>
          <p:cNvSpPr/>
          <p:nvPr/>
        </p:nvSpPr>
        <p:spPr>
          <a:xfrm rot="16200000" flipH="1">
            <a:off x="4137370" y="10196321"/>
            <a:ext cx="318209" cy="238942"/>
          </a:xfrm>
          <a:prstGeom prst="triangl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7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6464" y="11269887"/>
            <a:ext cx="244405" cy="319085"/>
          </a:xfrm>
          <a:prstGeom prst="rect">
            <a:avLst/>
          </a:prstGeom>
        </p:spPr>
      </p:pic>
      <p:pic>
        <p:nvPicPr>
          <p:cNvPr id="25" name="Image 24" descr="logo eppo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6717" y="12668622"/>
            <a:ext cx="822236" cy="859610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2024432" y="13023223"/>
            <a:ext cx="5483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Your contact details, logos, links, QR codes …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362924" y="7910847"/>
            <a:ext cx="8336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/>
              <a:t>The two-lined chestnut borer (</a:t>
            </a:r>
            <a:r>
              <a:rPr lang="en-GB" sz="1400" i="1" dirty="0"/>
              <a:t>Agrilus bilineatus</a:t>
            </a:r>
            <a:r>
              <a:rPr lang="en-GB" sz="1400" dirty="0"/>
              <a:t> - Coleoptera: Buprestidae) originates from eastern North America where it is generally a secondary pest infesting and killing oak and chestnut trees weakened by various stress events. This pest, which has been introduced into Turkey, could become a devastating pest in the EPPO region given the importance of oak and chestnut trees in our forests. </a:t>
            </a:r>
            <a:endParaRPr lang="en-GB" sz="1400" i="1" dirty="0"/>
          </a:p>
        </p:txBody>
      </p:sp>
      <p:sp>
        <p:nvSpPr>
          <p:cNvPr id="6" name="ZoneTexte 5"/>
          <p:cNvSpPr txBox="1"/>
          <p:nvPr/>
        </p:nvSpPr>
        <p:spPr>
          <a:xfrm>
            <a:off x="4373834" y="9823940"/>
            <a:ext cx="2686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Signs of infestation include</a:t>
            </a:r>
          </a:p>
          <a:p>
            <a:r>
              <a:rPr lang="en-GB" sz="1400" dirty="0"/>
              <a:t>tortuous larval galleries in </a:t>
            </a:r>
            <a:r>
              <a:rPr lang="en-GB" sz="1400"/>
              <a:t>the wood as </a:t>
            </a:r>
            <a:r>
              <a:rPr lang="en-GB" sz="1400" dirty="0"/>
              <a:t>well as dieback and death of trees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4134637" y="10940132"/>
            <a:ext cx="27139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/>
              <a:t>The yellow stripes along the thorax and elytron are not present on any other </a:t>
            </a:r>
            <a:r>
              <a:rPr lang="en-GB" sz="1400" i="1" dirty="0"/>
              <a:t>Agrilus </a:t>
            </a:r>
            <a:r>
              <a:rPr lang="en-GB" sz="1400" dirty="0"/>
              <a:t>species colonizing oaks in Europe 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0" y="14709662"/>
            <a:ext cx="10691814" cy="412590"/>
          </a:xfrm>
          <a:prstGeom prst="rect">
            <a:avLst/>
          </a:prstGeom>
          <a:noFill/>
        </p:spPr>
        <p:txBody>
          <a:bodyPr wrap="square" bIns="180000" rtlCol="0">
            <a:spAutoFit/>
          </a:bodyPr>
          <a:lstStyle/>
          <a:p>
            <a:pPr algn="ctr"/>
            <a:r>
              <a:rPr lang="en-GB" sz="1200" dirty="0"/>
              <a:t>This poster has been prepared in collaboration with EPPO (www.eppo.int) 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F3AFAB8-5C73-4FAF-B3F7-F7EFFA8363D8}"/>
              </a:ext>
            </a:extLst>
          </p:cNvPr>
          <p:cNvSpPr txBox="1"/>
          <p:nvPr/>
        </p:nvSpPr>
        <p:spPr>
          <a:xfrm>
            <a:off x="2094304" y="6921979"/>
            <a:ext cx="69357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Image: E. Jendek. EPPO Global Database, </a:t>
            </a:r>
            <a:r>
              <a:rPr lang="en-GB" sz="900" dirty="0">
                <a:hlinkClick r:id="rId6"/>
              </a:rPr>
              <a:t>https://gd.eppo.int</a:t>
            </a:r>
            <a:r>
              <a:rPr lang="en-GB" sz="900" dirty="0"/>
              <a:t> 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E862D14-9A08-406D-980A-8D9BD88D31C5}"/>
              </a:ext>
            </a:extLst>
          </p:cNvPr>
          <p:cNvSpPr txBox="1"/>
          <p:nvPr/>
        </p:nvSpPr>
        <p:spPr>
          <a:xfrm>
            <a:off x="1259262" y="11813221"/>
            <a:ext cx="3797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Photos: S. A. Katovich (USA). EPPO Global Database, </a:t>
            </a:r>
          </a:p>
          <a:p>
            <a:r>
              <a:rPr lang="en-GB" sz="900" dirty="0">
                <a:hlinkClick r:id="rId6"/>
              </a:rPr>
              <a:t>https://gd.eppo.int</a:t>
            </a:r>
            <a:r>
              <a:rPr lang="en-GB" sz="900" dirty="0"/>
              <a:t>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6C97899-8895-4523-9D73-C76126219F99}"/>
              </a:ext>
            </a:extLst>
          </p:cNvPr>
          <p:cNvSpPr txBox="1"/>
          <p:nvPr/>
        </p:nvSpPr>
        <p:spPr>
          <a:xfrm>
            <a:off x="6989413" y="11765490"/>
            <a:ext cx="2881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Photo: D. L. Miller (USA). EPPO Global Database. </a:t>
            </a:r>
            <a:r>
              <a:rPr lang="en-GB" sz="900" dirty="0">
                <a:hlinkClick r:id="rId6"/>
              </a:rPr>
              <a:t>https://gd.eppo</a:t>
            </a:r>
            <a:r>
              <a:rPr lang="en-GB" sz="900">
                <a:hlinkClick r:id="rId6"/>
              </a:rPr>
              <a:t>.int</a:t>
            </a:r>
            <a:r>
              <a:rPr lang="en-GB" sz="900"/>
              <a:t>   </a:t>
            </a:r>
            <a:endParaRPr lang="en-GB" sz="900" dirty="0"/>
          </a:p>
        </p:txBody>
      </p:sp>
      <p:pic>
        <p:nvPicPr>
          <p:cNvPr id="32" name="Image 31" descr="Une image contenant herbe, insecte, animal, vert&#10;&#10;Description générée automatiquement">
            <a:extLst>
              <a:ext uri="{FF2B5EF4-FFF2-40B4-BE49-F238E27FC236}">
                <a16:creationId xmlns:a16="http://schemas.microsoft.com/office/drawing/2014/main" id="{3089E409-11F5-4B42-BCC3-AC287F1686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94262" y="2592756"/>
            <a:ext cx="6275105" cy="4369287"/>
          </a:xfrm>
          <a:prstGeom prst="rect">
            <a:avLst/>
          </a:prstGeom>
          <a:ln w="25400">
            <a:solidFill>
              <a:schemeClr val="bg1"/>
            </a:solidFill>
          </a:ln>
        </p:spPr>
      </p:pic>
      <p:pic>
        <p:nvPicPr>
          <p:cNvPr id="31" name="Image 30" descr="Une image contenant insecte, animal&#10;&#10;Description générée automatiquement">
            <a:extLst>
              <a:ext uri="{FF2B5EF4-FFF2-40B4-BE49-F238E27FC236}">
                <a16:creationId xmlns:a16="http://schemas.microsoft.com/office/drawing/2014/main" id="{0C069896-19C7-4D57-857B-E2E38F17B2C7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370" t="7175" r="6764" b="6499"/>
          <a:stretch/>
        </p:blipFill>
        <p:spPr>
          <a:xfrm>
            <a:off x="7078118" y="9885292"/>
            <a:ext cx="2523083" cy="1914799"/>
          </a:xfrm>
          <a:prstGeom prst="rect">
            <a:avLst/>
          </a:prstGeom>
        </p:spPr>
      </p:pic>
      <p:pic>
        <p:nvPicPr>
          <p:cNvPr id="15" name="Image 14" descr="Une image contenant arbre, extérieur, ciel, plante&#10;&#10;Description générée automatiquement">
            <a:extLst>
              <a:ext uri="{FF2B5EF4-FFF2-40B4-BE49-F238E27FC236}">
                <a16:creationId xmlns:a16="http://schemas.microsoft.com/office/drawing/2014/main" id="{C72AF181-B341-4DA1-9ED7-B860972F3F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64642" y="9885292"/>
            <a:ext cx="1302058" cy="1953087"/>
          </a:xfrm>
          <a:prstGeom prst="rect">
            <a:avLst/>
          </a:prstGeom>
        </p:spPr>
      </p:pic>
      <p:pic>
        <p:nvPicPr>
          <p:cNvPr id="17" name="Image 16" descr="Une image contenant extérieur, bâtiment&#10;&#10;Description générée automatiquement">
            <a:extLst>
              <a:ext uri="{FF2B5EF4-FFF2-40B4-BE49-F238E27FC236}">
                <a16:creationId xmlns:a16="http://schemas.microsoft.com/office/drawing/2014/main" id="{D22F39FF-EC93-4267-BE96-1F5F5B5E5671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2765" r="19052"/>
          <a:stretch/>
        </p:blipFill>
        <p:spPr>
          <a:xfrm>
            <a:off x="2727200" y="9886510"/>
            <a:ext cx="1412088" cy="1951870"/>
          </a:xfrm>
          <a:prstGeom prst="rect">
            <a:avLst/>
          </a:prstGeom>
        </p:spPr>
      </p:pic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3EF253FE-C0C0-4573-85D9-DAC8C9100DB4}"/>
              </a:ext>
            </a:extLst>
          </p:cNvPr>
          <p:cNvCxnSpPr/>
          <p:nvPr/>
        </p:nvCxnSpPr>
        <p:spPr>
          <a:xfrm>
            <a:off x="7181850" y="11541423"/>
            <a:ext cx="2085975" cy="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E3653895-B7E8-498F-8BF8-48CBFA80D4E4}"/>
              </a:ext>
            </a:extLst>
          </p:cNvPr>
          <p:cNvSpPr txBox="1"/>
          <p:nvPr/>
        </p:nvSpPr>
        <p:spPr>
          <a:xfrm>
            <a:off x="7555630" y="11301610"/>
            <a:ext cx="1595309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bg2">
                    <a:lumMod val="10000"/>
                  </a:schemeClr>
                </a:solidFill>
              </a:rPr>
              <a:t>Adult</a:t>
            </a:r>
            <a:r>
              <a:rPr lang="fr-FR" sz="1200" dirty="0">
                <a:solidFill>
                  <a:schemeClr val="bg2">
                    <a:lumMod val="10000"/>
                  </a:schemeClr>
                </a:solidFill>
              </a:rPr>
              <a:t>: 5 – 13 mm long</a:t>
            </a:r>
          </a:p>
        </p:txBody>
      </p:sp>
    </p:spTree>
    <p:extLst>
      <p:ext uri="{BB962C8B-B14F-4D97-AF65-F5344CB8AC3E}">
        <p14:creationId xmlns:p14="http://schemas.microsoft.com/office/powerpoint/2010/main" val="27265469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237</Words>
  <Application>Microsoft Office PowerPoint</Application>
  <PresentationFormat>Personnalisé</PresentationFormat>
  <Paragraphs>19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Thème Office</vt:lpstr>
      <vt:lpstr>Présentation PowerPoint</vt:lpstr>
    </vt:vector>
  </TitlesOfParts>
  <Company>écoles de Condé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Armelle ROY</dc:creator>
  <cp:lastModifiedBy>Camille Picard</cp:lastModifiedBy>
  <cp:revision>108</cp:revision>
  <cp:lastPrinted>2017-06-01T13:06:56Z</cp:lastPrinted>
  <dcterms:created xsi:type="dcterms:W3CDTF">2016-07-12T13:11:24Z</dcterms:created>
  <dcterms:modified xsi:type="dcterms:W3CDTF">2019-09-20T14:04:52Z</dcterms:modified>
</cp:coreProperties>
</file>