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</p:sldIdLst>
  <p:sldSz cx="10691813" cy="7559675"/>
  <p:notesSz cx="6810375" cy="9942513"/>
  <p:defaultTextStyle>
    <a:defPPr>
      <a:defRPr lang="fr-FR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16A"/>
    <a:srgbClr val="93B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020" y="7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0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74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97528" y="302739"/>
            <a:ext cx="2606130" cy="645022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9140" y="302739"/>
            <a:ext cx="7640192" cy="645022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46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3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36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9141" y="1763926"/>
            <a:ext cx="5123160" cy="4989036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80498" y="1763926"/>
            <a:ext cx="5123160" cy="4989036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47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5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2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37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6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" y="272191"/>
            <a:ext cx="10692000" cy="432000"/>
          </a:xfrm>
          <a:prstGeom prst="rect">
            <a:avLst/>
          </a:prstGeom>
          <a:solidFill>
            <a:srgbClr val="A0C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39750" algn="l"/>
                <a:tab pos="4302125" algn="l"/>
                <a:tab pos="8250238" algn="l"/>
              </a:tabLst>
            </a:pPr>
            <a:r>
              <a:rPr lang="en-GB" b="1" dirty="0"/>
              <a:t>	How to recognize it?	Can you help us?	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3771411" y="4077476"/>
            <a:ext cx="3027063" cy="2006168"/>
            <a:chOff x="3832374" y="4077476"/>
            <a:chExt cx="3027063" cy="2006168"/>
          </a:xfrm>
        </p:grpSpPr>
        <p:sp>
          <p:nvSpPr>
            <p:cNvPr id="7" name="Rectangle 6"/>
            <p:cNvSpPr/>
            <p:nvPr/>
          </p:nvSpPr>
          <p:spPr>
            <a:xfrm>
              <a:off x="3832374" y="4415904"/>
              <a:ext cx="3027063" cy="1667740"/>
            </a:xfrm>
            <a:prstGeom prst="rect">
              <a:avLst/>
            </a:prstGeom>
            <a:noFill/>
            <a:ln w="28575" cmpd="sng">
              <a:solidFill>
                <a:srgbClr val="93BE6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15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472448" y="4077476"/>
              <a:ext cx="1746914" cy="338428"/>
            </a:xfrm>
            <a:prstGeom prst="rect">
              <a:avLst/>
            </a:pr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Contact us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-5042" y="6590536"/>
            <a:ext cx="10717388" cy="1003358"/>
            <a:chOff x="6109" y="6523630"/>
            <a:chExt cx="10717388" cy="1003358"/>
          </a:xfrm>
        </p:grpSpPr>
        <p:grpSp>
          <p:nvGrpSpPr>
            <p:cNvPr id="8" name="Groupe 7"/>
            <p:cNvGrpSpPr/>
            <p:nvPr/>
          </p:nvGrpSpPr>
          <p:grpSpPr>
            <a:xfrm>
              <a:off x="6109" y="6773023"/>
              <a:ext cx="10717388" cy="753965"/>
              <a:chOff x="-25390" y="6826469"/>
              <a:chExt cx="10717388" cy="753965"/>
            </a:xfrm>
          </p:grpSpPr>
          <p:sp>
            <p:nvSpPr>
              <p:cNvPr id="9" name="Organigramme : Entrée manuelle 5"/>
              <p:cNvSpPr/>
              <p:nvPr/>
            </p:nvSpPr>
            <p:spPr>
              <a:xfrm>
                <a:off x="3605540" y="6826469"/>
                <a:ext cx="3449888" cy="743208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2" h="10000">
                    <a:moveTo>
                      <a:pt x="30" y="3734"/>
                    </a:moveTo>
                    <a:lnTo>
                      <a:pt x="10022" y="0"/>
                    </a:lnTo>
                    <a:lnTo>
                      <a:pt x="10022" y="9721"/>
                    </a:lnTo>
                    <a:lnTo>
                      <a:pt x="0" y="10000"/>
                    </a:lnTo>
                    <a:cubicBezTo>
                      <a:pt x="40" y="8005"/>
                      <a:pt x="-10" y="5730"/>
                      <a:pt x="30" y="3734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rganigramme : Entrée manuelle 5"/>
              <p:cNvSpPr/>
              <p:nvPr/>
            </p:nvSpPr>
            <p:spPr>
              <a:xfrm flipH="1">
                <a:off x="7048895" y="6827341"/>
                <a:ext cx="3643103" cy="75309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  <a:gd name="connsiteX0" fmla="*/ 30 w 10031"/>
                  <a:gd name="connsiteY0" fmla="*/ 3734 h 10000"/>
                  <a:gd name="connsiteX1" fmla="*/ 10022 w 10031"/>
                  <a:gd name="connsiteY1" fmla="*/ 0 h 10000"/>
                  <a:gd name="connsiteX2" fmla="*/ 10031 w 10031"/>
                  <a:gd name="connsiteY2" fmla="*/ 9588 h 10000"/>
                  <a:gd name="connsiteX3" fmla="*/ 0 w 10031"/>
                  <a:gd name="connsiteY3" fmla="*/ 10000 h 10000"/>
                  <a:gd name="connsiteX4" fmla="*/ 30 w 10031"/>
                  <a:gd name="connsiteY4" fmla="*/ 3734 h 10000"/>
                  <a:gd name="connsiteX0" fmla="*/ 30 w 10040"/>
                  <a:gd name="connsiteY0" fmla="*/ 3867 h 10133"/>
                  <a:gd name="connsiteX1" fmla="*/ 10040 w 10040"/>
                  <a:gd name="connsiteY1" fmla="*/ 0 h 10133"/>
                  <a:gd name="connsiteX2" fmla="*/ 10031 w 10040"/>
                  <a:gd name="connsiteY2" fmla="*/ 9721 h 10133"/>
                  <a:gd name="connsiteX3" fmla="*/ 0 w 10040"/>
                  <a:gd name="connsiteY3" fmla="*/ 10133 h 10133"/>
                  <a:gd name="connsiteX4" fmla="*/ 30 w 10040"/>
                  <a:gd name="connsiteY4" fmla="*/ 3867 h 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0" h="10133">
                    <a:moveTo>
                      <a:pt x="30" y="3867"/>
                    </a:moveTo>
                    <a:lnTo>
                      <a:pt x="10040" y="0"/>
                    </a:lnTo>
                    <a:cubicBezTo>
                      <a:pt x="10037" y="3240"/>
                      <a:pt x="10034" y="6481"/>
                      <a:pt x="10031" y="9721"/>
                    </a:cubicBezTo>
                    <a:lnTo>
                      <a:pt x="0" y="10133"/>
                    </a:lnTo>
                    <a:cubicBezTo>
                      <a:pt x="40" y="8138"/>
                      <a:pt x="-10" y="5863"/>
                      <a:pt x="30" y="3867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rganigramme : Entrée manuelle 5"/>
              <p:cNvSpPr/>
              <p:nvPr/>
            </p:nvSpPr>
            <p:spPr>
              <a:xfrm flipH="1">
                <a:off x="-25390" y="6830621"/>
                <a:ext cx="3647879" cy="74039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  <a:gd name="connsiteX0" fmla="*/ 30 w 10022"/>
                  <a:gd name="connsiteY0" fmla="*/ 3734 h 9785"/>
                  <a:gd name="connsiteX1" fmla="*/ 10022 w 10022"/>
                  <a:gd name="connsiteY1" fmla="*/ 0 h 9785"/>
                  <a:gd name="connsiteX2" fmla="*/ 10022 w 10022"/>
                  <a:gd name="connsiteY2" fmla="*/ 9721 h 9785"/>
                  <a:gd name="connsiteX3" fmla="*/ 0 w 10022"/>
                  <a:gd name="connsiteY3" fmla="*/ 9785 h 9785"/>
                  <a:gd name="connsiteX4" fmla="*/ 30 w 10022"/>
                  <a:gd name="connsiteY4" fmla="*/ 3734 h 9785"/>
                  <a:gd name="connsiteX0" fmla="*/ 9 w 10037"/>
                  <a:gd name="connsiteY0" fmla="*/ 4035 h 10000"/>
                  <a:gd name="connsiteX1" fmla="*/ 10037 w 10037"/>
                  <a:gd name="connsiteY1" fmla="*/ 0 h 10000"/>
                  <a:gd name="connsiteX2" fmla="*/ 10037 w 10037"/>
                  <a:gd name="connsiteY2" fmla="*/ 9935 h 10000"/>
                  <a:gd name="connsiteX3" fmla="*/ 37 w 10037"/>
                  <a:gd name="connsiteY3" fmla="*/ 10000 h 10000"/>
                  <a:gd name="connsiteX4" fmla="*/ 9 w 10037"/>
                  <a:gd name="connsiteY4" fmla="*/ 4035 h 10000"/>
                  <a:gd name="connsiteX0" fmla="*/ 9 w 10037"/>
                  <a:gd name="connsiteY0" fmla="*/ 3854 h 10000"/>
                  <a:gd name="connsiteX1" fmla="*/ 10037 w 10037"/>
                  <a:gd name="connsiteY1" fmla="*/ 0 h 10000"/>
                  <a:gd name="connsiteX2" fmla="*/ 10037 w 10037"/>
                  <a:gd name="connsiteY2" fmla="*/ 9935 h 10000"/>
                  <a:gd name="connsiteX3" fmla="*/ 37 w 10037"/>
                  <a:gd name="connsiteY3" fmla="*/ 10000 h 10000"/>
                  <a:gd name="connsiteX4" fmla="*/ 9 w 10037"/>
                  <a:gd name="connsiteY4" fmla="*/ 3854 h 10000"/>
                  <a:gd name="connsiteX0" fmla="*/ 9 w 10037"/>
                  <a:gd name="connsiteY0" fmla="*/ 3854 h 10181"/>
                  <a:gd name="connsiteX1" fmla="*/ 10037 w 10037"/>
                  <a:gd name="connsiteY1" fmla="*/ 0 h 10181"/>
                  <a:gd name="connsiteX2" fmla="*/ 10037 w 10037"/>
                  <a:gd name="connsiteY2" fmla="*/ 9935 h 10181"/>
                  <a:gd name="connsiteX3" fmla="*/ 37 w 10037"/>
                  <a:gd name="connsiteY3" fmla="*/ 10181 h 10181"/>
                  <a:gd name="connsiteX4" fmla="*/ 9 w 10037"/>
                  <a:gd name="connsiteY4" fmla="*/ 3854 h 10181"/>
                  <a:gd name="connsiteX0" fmla="*/ 13 w 10041"/>
                  <a:gd name="connsiteY0" fmla="*/ 3854 h 10181"/>
                  <a:gd name="connsiteX1" fmla="*/ 10041 w 10041"/>
                  <a:gd name="connsiteY1" fmla="*/ 0 h 10181"/>
                  <a:gd name="connsiteX2" fmla="*/ 10041 w 10041"/>
                  <a:gd name="connsiteY2" fmla="*/ 9935 h 10181"/>
                  <a:gd name="connsiteX3" fmla="*/ 41 w 10041"/>
                  <a:gd name="connsiteY3" fmla="*/ 10181 h 10181"/>
                  <a:gd name="connsiteX4" fmla="*/ 13 w 10041"/>
                  <a:gd name="connsiteY4" fmla="*/ 3854 h 10181"/>
                  <a:gd name="connsiteX0" fmla="*/ 12 w 10040"/>
                  <a:gd name="connsiteY0" fmla="*/ 3854 h 10181"/>
                  <a:gd name="connsiteX1" fmla="*/ 10040 w 10040"/>
                  <a:gd name="connsiteY1" fmla="*/ 0 h 10181"/>
                  <a:gd name="connsiteX2" fmla="*/ 10040 w 10040"/>
                  <a:gd name="connsiteY2" fmla="*/ 9935 h 10181"/>
                  <a:gd name="connsiteX3" fmla="*/ 40 w 10040"/>
                  <a:gd name="connsiteY3" fmla="*/ 10181 h 10181"/>
                  <a:gd name="connsiteX4" fmla="*/ 12 w 10040"/>
                  <a:gd name="connsiteY4" fmla="*/ 3854 h 10181"/>
                  <a:gd name="connsiteX0" fmla="*/ 16 w 10017"/>
                  <a:gd name="connsiteY0" fmla="*/ 3764 h 10181"/>
                  <a:gd name="connsiteX1" fmla="*/ 10017 w 10017"/>
                  <a:gd name="connsiteY1" fmla="*/ 0 h 10181"/>
                  <a:gd name="connsiteX2" fmla="*/ 10017 w 10017"/>
                  <a:gd name="connsiteY2" fmla="*/ 9935 h 10181"/>
                  <a:gd name="connsiteX3" fmla="*/ 17 w 10017"/>
                  <a:gd name="connsiteY3" fmla="*/ 10181 h 10181"/>
                  <a:gd name="connsiteX4" fmla="*/ 16 w 10017"/>
                  <a:gd name="connsiteY4" fmla="*/ 3764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7" h="10181">
                    <a:moveTo>
                      <a:pt x="16" y="3764"/>
                    </a:moveTo>
                    <a:lnTo>
                      <a:pt x="10017" y="0"/>
                    </a:lnTo>
                    <a:lnTo>
                      <a:pt x="10017" y="9935"/>
                    </a:lnTo>
                    <a:lnTo>
                      <a:pt x="17" y="10181"/>
                    </a:lnTo>
                    <a:cubicBezTo>
                      <a:pt x="30" y="10132"/>
                      <a:pt x="-24" y="5804"/>
                      <a:pt x="16" y="3764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à coins arrondis 12"/>
            <p:cNvSpPr/>
            <p:nvPr/>
          </p:nvSpPr>
          <p:spPr>
            <a:xfrm>
              <a:off x="3819915" y="6523630"/>
              <a:ext cx="3097721" cy="816611"/>
            </a:xfrm>
            <a:prstGeom prst="roundRect">
              <a:avLst>
                <a:gd name="adj" fmla="val 3021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7280058" y="6741208"/>
              <a:ext cx="726905" cy="657565"/>
            </a:xfrm>
            <a:prstGeom prst="roundRect">
              <a:avLst>
                <a:gd name="adj" fmla="val 1531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Connecteur droit 20"/>
          <p:cNvCxnSpPr/>
          <p:nvPr/>
        </p:nvCxnSpPr>
        <p:spPr>
          <a:xfrm flipH="1">
            <a:off x="7262949" y="870857"/>
            <a:ext cx="17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7149736" y="-14888"/>
            <a:ext cx="3564000" cy="4839437"/>
            <a:chOff x="7149736" y="-14888"/>
            <a:chExt cx="3564000" cy="4839437"/>
          </a:xfrm>
        </p:grpSpPr>
        <p:sp>
          <p:nvSpPr>
            <p:cNvPr id="17" name="Organigramme : Processus 16"/>
            <p:cNvSpPr/>
            <p:nvPr/>
          </p:nvSpPr>
          <p:spPr>
            <a:xfrm>
              <a:off x="7149736" y="-14888"/>
              <a:ext cx="3564000" cy="483943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9604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9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tlCol="0" anchor="t" anchorCtr="0"/>
            <a:lstStyle/>
            <a:p>
              <a:pPr algn="ctr"/>
              <a:r>
                <a:rPr lang="en-GB" sz="2800" b="1" spc="-150" dirty="0">
                  <a:latin typeface="Century Gothic" panose="020B0502020202020204" pitchFamily="34" charset="0"/>
                </a:rPr>
                <a:t>BE AWARE!</a:t>
              </a:r>
            </a:p>
            <a:p>
              <a:pPr algn="ctr">
                <a:spcBef>
                  <a:spcPts val="600"/>
                </a:spcBef>
              </a:pPr>
              <a:r>
                <a:rPr lang="en-GB" sz="1600" b="1" i="1" dirty="0"/>
                <a:t>Triadica sebifera</a:t>
              </a:r>
            </a:p>
            <a:p>
              <a:pPr algn="ctr">
                <a:lnSpc>
                  <a:spcPts val="1100"/>
                </a:lnSpc>
              </a:pPr>
              <a:r>
                <a:rPr lang="en-GB" sz="1100" b="1" dirty="0"/>
                <a:t>A threat to the EPPO region</a:t>
              </a:r>
            </a:p>
          </p:txBody>
        </p:sp>
        <p:cxnSp>
          <p:nvCxnSpPr>
            <p:cNvPr id="23" name="Connecteur droit 22"/>
            <p:cNvCxnSpPr>
              <a:cxnSpLocks/>
            </p:cNvCxnSpPr>
            <p:nvPr/>
          </p:nvCxnSpPr>
          <p:spPr>
            <a:xfrm>
              <a:off x="7280058" y="870857"/>
              <a:ext cx="26882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cxnSpLocks/>
            </p:cNvCxnSpPr>
            <p:nvPr/>
          </p:nvCxnSpPr>
          <p:spPr>
            <a:xfrm>
              <a:off x="10321643" y="870857"/>
              <a:ext cx="237499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088" y="6778966"/>
            <a:ext cx="597939" cy="6257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66512" y="7112432"/>
            <a:ext cx="21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Prepared in collaboration </a:t>
            </a:r>
            <a:b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EPPO – www.eppo.int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46088" y="5133109"/>
            <a:ext cx="308638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 institution name</a:t>
            </a:r>
          </a:p>
          <a:p>
            <a:pPr algn="ctr"/>
            <a:r>
              <a:rPr lang="en-GB" dirty="0"/>
              <a:t>Logo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6590" y="935509"/>
            <a:ext cx="2943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A deciduous tree 20 to 30 meters tall. Low-spreading and multi-forked to tall and columnar. Stem often crooked and gnarled. Bark is grey, brown, and rough. Exudes a milky sap. Twigs slender. Petioles 2-6 cm long, with 2 sessile disc-shaped glands at the apex. Leaf-blades broadly rhombic-ovate, 2-7.5 x 1.5-7 cm, abruptly acutely acuminate, broadly cuneate to rounded, </a:t>
            </a:r>
            <a:r>
              <a:rPr lang="en-US" sz="1200" dirty="0" err="1"/>
              <a:t>subtruncate</a:t>
            </a:r>
            <a:r>
              <a:rPr lang="en-US" sz="1200" dirty="0"/>
              <a:t> at the base, entire, lateral nerves 7-12 pairs, glaucous beneath. Stipules 1-2 mm long, obtuse. </a:t>
            </a:r>
            <a:r>
              <a:rPr lang="en-US" sz="1200" i="1" dirty="0"/>
              <a:t>T. sebifera</a:t>
            </a:r>
            <a:r>
              <a:rPr lang="en-US" sz="1200" dirty="0"/>
              <a:t> flowers from April to June, producing both male and female flowers. Fruits are 1 cm three-lobed capsules expected to mature in the autumn. </a:t>
            </a:r>
            <a:endParaRPr lang="en-GB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3668898" y="935509"/>
            <a:ext cx="31399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Because </a:t>
            </a:r>
            <a:r>
              <a:rPr lang="en-IE" sz="1200" i="1" dirty="0"/>
              <a:t>Triadica sebifera </a:t>
            </a:r>
            <a:r>
              <a:rPr lang="en-IE" sz="1200" dirty="0"/>
              <a:t>has the potential to </a:t>
            </a:r>
            <a:r>
              <a:rPr lang="en-GB" sz="1200" dirty="0"/>
              <a:t>impact the habitats it invades, including native plant species and important ecosystem services, it is important to report any sightings to plant protection authorities. Early detection will allow a rapid implementation of appropriate measures against </a:t>
            </a:r>
            <a:r>
              <a:rPr lang="en-IE" sz="1200" i="1" dirty="0"/>
              <a:t>Triadica sebifera</a:t>
            </a:r>
            <a:r>
              <a:rPr lang="en-GB" sz="1200" dirty="0"/>
              <a:t>.   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If you see </a:t>
            </a:r>
            <a:r>
              <a:rPr lang="en-IE" sz="1200" i="1" dirty="0"/>
              <a:t>Triadica sebifera</a:t>
            </a:r>
            <a:r>
              <a:rPr lang="en-GB" sz="1200" dirty="0"/>
              <a:t>: 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Check the identification of the species with other tree species.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Whenever possible, take a picture of the plant, record exact location, date and habitat where it was observed.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Contact us.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98982" y="4773895"/>
            <a:ext cx="2578567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contact details</a:t>
            </a:r>
          </a:p>
        </p:txBody>
      </p:sp>
      <p:pic>
        <p:nvPicPr>
          <p:cNvPr id="31" name="Picture 30" descr="https://bugwoodcloud.org/images/768x512/2132025.jpg">
            <a:extLst>
              <a:ext uri="{FF2B5EF4-FFF2-40B4-BE49-F238E27FC236}">
                <a16:creationId xmlns:a16="http://schemas.microsoft.com/office/drawing/2014/main" id="{FAC967FB-D27D-4BDF-976C-C999280C85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44" y="1548890"/>
            <a:ext cx="3574391" cy="231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CC599B98-5229-4E22-B85D-7FB50E4B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8" y="3982497"/>
            <a:ext cx="2784226" cy="22430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55348B8-9DE7-4C9F-BC07-6CFA2DDED790}"/>
              </a:ext>
            </a:extLst>
          </p:cNvPr>
          <p:cNvSpPr txBox="1"/>
          <p:nvPr/>
        </p:nvSpPr>
        <p:spPr>
          <a:xfrm>
            <a:off x="383691" y="6406353"/>
            <a:ext cx="287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Cheryl McCormick, University of Florida, Bugwood.org</a:t>
            </a:r>
            <a:endParaRPr lang="en-GB" sz="9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642DF5-0D72-4E2C-9EFF-73178BEF918A}"/>
              </a:ext>
            </a:extLst>
          </p:cNvPr>
          <p:cNvSpPr txBox="1"/>
          <p:nvPr/>
        </p:nvSpPr>
        <p:spPr>
          <a:xfrm>
            <a:off x="7075776" y="3809492"/>
            <a:ext cx="2870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Chris Evans, University of Illinois, Bugwood.org</a:t>
            </a:r>
            <a:endParaRPr lang="en-GB" sz="9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FF349F-EEAF-4BB6-8693-CE1F153B6FA7}"/>
              </a:ext>
            </a:extLst>
          </p:cNvPr>
          <p:cNvGrpSpPr/>
          <p:nvPr/>
        </p:nvGrpSpPr>
        <p:grpSpPr>
          <a:xfrm>
            <a:off x="3771411" y="6119627"/>
            <a:ext cx="3037455" cy="1342522"/>
            <a:chOff x="3771411" y="6119627"/>
            <a:chExt cx="3037455" cy="1342522"/>
          </a:xfrm>
        </p:grpSpPr>
        <p:sp>
          <p:nvSpPr>
            <p:cNvPr id="34" name="ZoneTexte 27">
              <a:extLst>
                <a:ext uri="{FF2B5EF4-FFF2-40B4-BE49-F238E27FC236}">
                  <a16:creationId xmlns:a16="http://schemas.microsoft.com/office/drawing/2014/main" id="{8944EE7A-796C-4249-90E3-5DD1CBB83102}"/>
                </a:ext>
              </a:extLst>
            </p:cNvPr>
            <p:cNvSpPr txBox="1"/>
            <p:nvPr/>
          </p:nvSpPr>
          <p:spPr>
            <a:xfrm>
              <a:off x="3842502" y="6908151"/>
              <a:ext cx="29663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This leaflet has been prepared within the LIFE funded project LIFE15 PRE FR 001 in collaboration with the NERC Centre for Ecology and Hydrology </a:t>
              </a:r>
            </a:p>
          </p:txBody>
        </p:sp>
        <p:pic>
          <p:nvPicPr>
            <p:cNvPr id="35" name="Picture 3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2FB47435-5D36-4A0B-B670-503CB7384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1411" y="6119627"/>
              <a:ext cx="1122027" cy="811247"/>
            </a:xfrm>
            <a:prstGeom prst="rect">
              <a:avLst/>
            </a:prstGeom>
          </p:spPr>
        </p:pic>
        <p:pic>
          <p:nvPicPr>
            <p:cNvPr id="36" name="Picture 35" descr="Afficher l'image d'origine">
              <a:extLst>
                <a:ext uri="{FF2B5EF4-FFF2-40B4-BE49-F238E27FC236}">
                  <a16:creationId xmlns:a16="http://schemas.microsoft.com/office/drawing/2014/main" id="{844931FB-A2D8-456D-91D2-345225687CF5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961" y="6333037"/>
              <a:ext cx="1538588" cy="3991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4569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72191"/>
            <a:ext cx="10692000" cy="432000"/>
          </a:xfrm>
          <a:prstGeom prst="rect">
            <a:avLst/>
          </a:prstGeom>
          <a:solidFill>
            <a:srgbClr val="A0C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63538" algn="l"/>
                <a:tab pos="4032250" algn="l"/>
                <a:tab pos="7710488" algn="l"/>
              </a:tabLst>
            </a:pPr>
            <a:r>
              <a:rPr lang="en-GB" b="1" dirty="0"/>
              <a:t>	What is </a:t>
            </a:r>
            <a:r>
              <a:rPr lang="en-GB" b="1" i="1" dirty="0"/>
              <a:t>T. sebifera</a:t>
            </a:r>
            <a:r>
              <a:rPr lang="en-GB" b="1" dirty="0"/>
              <a:t>? </a:t>
            </a:r>
            <a:r>
              <a:rPr lang="en-GB" b="1" i="1" dirty="0"/>
              <a:t>                  	</a:t>
            </a:r>
            <a:r>
              <a:rPr lang="en-GB" b="1" dirty="0"/>
              <a:t>What is the problem?	Where is it found?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-13651" y="6804963"/>
            <a:ext cx="10717388" cy="753965"/>
            <a:chOff x="-25390" y="6826469"/>
            <a:chExt cx="10717388" cy="753965"/>
          </a:xfrm>
        </p:grpSpPr>
        <p:sp>
          <p:nvSpPr>
            <p:cNvPr id="6" name="Organigramme : Entrée manuelle 5"/>
            <p:cNvSpPr/>
            <p:nvPr/>
          </p:nvSpPr>
          <p:spPr>
            <a:xfrm>
              <a:off x="3605540" y="6826469"/>
              <a:ext cx="3449888" cy="7432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2" h="10000">
                  <a:moveTo>
                    <a:pt x="30" y="3734"/>
                  </a:moveTo>
                  <a:lnTo>
                    <a:pt x="10022" y="0"/>
                  </a:lnTo>
                  <a:lnTo>
                    <a:pt x="10022" y="9721"/>
                  </a:lnTo>
                  <a:lnTo>
                    <a:pt x="0" y="10000"/>
                  </a:lnTo>
                  <a:cubicBezTo>
                    <a:pt x="40" y="8005"/>
                    <a:pt x="-10" y="5730"/>
                    <a:pt x="30" y="3734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rganigramme : Entrée manuelle 5"/>
            <p:cNvSpPr/>
            <p:nvPr/>
          </p:nvSpPr>
          <p:spPr>
            <a:xfrm flipH="1">
              <a:off x="7048895" y="6827341"/>
              <a:ext cx="3643103" cy="75309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  <a:gd name="connsiteX0" fmla="*/ 30 w 10031"/>
                <a:gd name="connsiteY0" fmla="*/ 3734 h 10000"/>
                <a:gd name="connsiteX1" fmla="*/ 10022 w 10031"/>
                <a:gd name="connsiteY1" fmla="*/ 0 h 10000"/>
                <a:gd name="connsiteX2" fmla="*/ 10031 w 10031"/>
                <a:gd name="connsiteY2" fmla="*/ 9588 h 10000"/>
                <a:gd name="connsiteX3" fmla="*/ 0 w 10031"/>
                <a:gd name="connsiteY3" fmla="*/ 10000 h 10000"/>
                <a:gd name="connsiteX4" fmla="*/ 30 w 10031"/>
                <a:gd name="connsiteY4" fmla="*/ 3734 h 10000"/>
                <a:gd name="connsiteX0" fmla="*/ 30 w 10040"/>
                <a:gd name="connsiteY0" fmla="*/ 3867 h 10133"/>
                <a:gd name="connsiteX1" fmla="*/ 10040 w 10040"/>
                <a:gd name="connsiteY1" fmla="*/ 0 h 10133"/>
                <a:gd name="connsiteX2" fmla="*/ 10031 w 10040"/>
                <a:gd name="connsiteY2" fmla="*/ 9721 h 10133"/>
                <a:gd name="connsiteX3" fmla="*/ 0 w 10040"/>
                <a:gd name="connsiteY3" fmla="*/ 10133 h 10133"/>
                <a:gd name="connsiteX4" fmla="*/ 30 w 10040"/>
                <a:gd name="connsiteY4" fmla="*/ 3867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0" h="10133">
                  <a:moveTo>
                    <a:pt x="30" y="3867"/>
                  </a:moveTo>
                  <a:lnTo>
                    <a:pt x="10040" y="0"/>
                  </a:lnTo>
                  <a:cubicBezTo>
                    <a:pt x="10037" y="3240"/>
                    <a:pt x="10034" y="6481"/>
                    <a:pt x="10031" y="9721"/>
                  </a:cubicBezTo>
                  <a:lnTo>
                    <a:pt x="0" y="10133"/>
                  </a:lnTo>
                  <a:cubicBezTo>
                    <a:pt x="40" y="8138"/>
                    <a:pt x="-10" y="5863"/>
                    <a:pt x="30" y="3867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rganigramme : Entrée manuelle 5"/>
            <p:cNvSpPr/>
            <p:nvPr/>
          </p:nvSpPr>
          <p:spPr>
            <a:xfrm flipH="1">
              <a:off x="-25390" y="6830621"/>
              <a:ext cx="3647879" cy="7403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  <a:gd name="connsiteX0" fmla="*/ 30 w 10022"/>
                <a:gd name="connsiteY0" fmla="*/ 3734 h 9785"/>
                <a:gd name="connsiteX1" fmla="*/ 10022 w 10022"/>
                <a:gd name="connsiteY1" fmla="*/ 0 h 9785"/>
                <a:gd name="connsiteX2" fmla="*/ 10022 w 10022"/>
                <a:gd name="connsiteY2" fmla="*/ 9721 h 9785"/>
                <a:gd name="connsiteX3" fmla="*/ 0 w 10022"/>
                <a:gd name="connsiteY3" fmla="*/ 9785 h 9785"/>
                <a:gd name="connsiteX4" fmla="*/ 30 w 10022"/>
                <a:gd name="connsiteY4" fmla="*/ 3734 h 9785"/>
                <a:gd name="connsiteX0" fmla="*/ 9 w 10037"/>
                <a:gd name="connsiteY0" fmla="*/ 4035 h 10000"/>
                <a:gd name="connsiteX1" fmla="*/ 10037 w 10037"/>
                <a:gd name="connsiteY1" fmla="*/ 0 h 10000"/>
                <a:gd name="connsiteX2" fmla="*/ 10037 w 10037"/>
                <a:gd name="connsiteY2" fmla="*/ 9935 h 10000"/>
                <a:gd name="connsiteX3" fmla="*/ 37 w 10037"/>
                <a:gd name="connsiteY3" fmla="*/ 10000 h 10000"/>
                <a:gd name="connsiteX4" fmla="*/ 9 w 10037"/>
                <a:gd name="connsiteY4" fmla="*/ 4035 h 10000"/>
                <a:gd name="connsiteX0" fmla="*/ 9 w 10037"/>
                <a:gd name="connsiteY0" fmla="*/ 3854 h 10000"/>
                <a:gd name="connsiteX1" fmla="*/ 10037 w 10037"/>
                <a:gd name="connsiteY1" fmla="*/ 0 h 10000"/>
                <a:gd name="connsiteX2" fmla="*/ 10037 w 10037"/>
                <a:gd name="connsiteY2" fmla="*/ 9935 h 10000"/>
                <a:gd name="connsiteX3" fmla="*/ 37 w 10037"/>
                <a:gd name="connsiteY3" fmla="*/ 10000 h 10000"/>
                <a:gd name="connsiteX4" fmla="*/ 9 w 10037"/>
                <a:gd name="connsiteY4" fmla="*/ 3854 h 10000"/>
                <a:gd name="connsiteX0" fmla="*/ 9 w 10037"/>
                <a:gd name="connsiteY0" fmla="*/ 3854 h 10181"/>
                <a:gd name="connsiteX1" fmla="*/ 10037 w 10037"/>
                <a:gd name="connsiteY1" fmla="*/ 0 h 10181"/>
                <a:gd name="connsiteX2" fmla="*/ 10037 w 10037"/>
                <a:gd name="connsiteY2" fmla="*/ 9935 h 10181"/>
                <a:gd name="connsiteX3" fmla="*/ 37 w 10037"/>
                <a:gd name="connsiteY3" fmla="*/ 10181 h 10181"/>
                <a:gd name="connsiteX4" fmla="*/ 9 w 10037"/>
                <a:gd name="connsiteY4" fmla="*/ 3854 h 10181"/>
                <a:gd name="connsiteX0" fmla="*/ 13 w 10041"/>
                <a:gd name="connsiteY0" fmla="*/ 3854 h 10181"/>
                <a:gd name="connsiteX1" fmla="*/ 10041 w 10041"/>
                <a:gd name="connsiteY1" fmla="*/ 0 h 10181"/>
                <a:gd name="connsiteX2" fmla="*/ 10041 w 10041"/>
                <a:gd name="connsiteY2" fmla="*/ 9935 h 10181"/>
                <a:gd name="connsiteX3" fmla="*/ 41 w 10041"/>
                <a:gd name="connsiteY3" fmla="*/ 10181 h 10181"/>
                <a:gd name="connsiteX4" fmla="*/ 13 w 10041"/>
                <a:gd name="connsiteY4" fmla="*/ 3854 h 10181"/>
                <a:gd name="connsiteX0" fmla="*/ 12 w 10040"/>
                <a:gd name="connsiteY0" fmla="*/ 3854 h 10181"/>
                <a:gd name="connsiteX1" fmla="*/ 10040 w 10040"/>
                <a:gd name="connsiteY1" fmla="*/ 0 h 10181"/>
                <a:gd name="connsiteX2" fmla="*/ 10040 w 10040"/>
                <a:gd name="connsiteY2" fmla="*/ 9935 h 10181"/>
                <a:gd name="connsiteX3" fmla="*/ 40 w 10040"/>
                <a:gd name="connsiteY3" fmla="*/ 10181 h 10181"/>
                <a:gd name="connsiteX4" fmla="*/ 12 w 10040"/>
                <a:gd name="connsiteY4" fmla="*/ 3854 h 10181"/>
                <a:gd name="connsiteX0" fmla="*/ 16 w 10017"/>
                <a:gd name="connsiteY0" fmla="*/ 3764 h 10181"/>
                <a:gd name="connsiteX1" fmla="*/ 10017 w 10017"/>
                <a:gd name="connsiteY1" fmla="*/ 0 h 10181"/>
                <a:gd name="connsiteX2" fmla="*/ 10017 w 10017"/>
                <a:gd name="connsiteY2" fmla="*/ 9935 h 10181"/>
                <a:gd name="connsiteX3" fmla="*/ 17 w 10017"/>
                <a:gd name="connsiteY3" fmla="*/ 10181 h 10181"/>
                <a:gd name="connsiteX4" fmla="*/ 16 w 10017"/>
                <a:gd name="connsiteY4" fmla="*/ 3764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181">
                  <a:moveTo>
                    <a:pt x="16" y="3764"/>
                  </a:moveTo>
                  <a:lnTo>
                    <a:pt x="10017" y="0"/>
                  </a:lnTo>
                  <a:lnTo>
                    <a:pt x="10017" y="9935"/>
                  </a:lnTo>
                  <a:lnTo>
                    <a:pt x="17" y="10181"/>
                  </a:lnTo>
                  <a:cubicBezTo>
                    <a:pt x="30" y="10132"/>
                    <a:pt x="-24" y="5804"/>
                    <a:pt x="16" y="3764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68885" y="1102793"/>
            <a:ext cx="2882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/>
              <a:t>Triadica sebifera </a:t>
            </a:r>
            <a:r>
              <a:rPr lang="en-US" sz="1200" dirty="0"/>
              <a:t>is a deciduous medium sized tree species which is native to Asia.</a:t>
            </a:r>
          </a:p>
          <a:p>
            <a:pPr algn="just"/>
            <a:r>
              <a:rPr lang="en-GB" sz="1200" dirty="0"/>
              <a:t> </a:t>
            </a:r>
          </a:p>
          <a:p>
            <a:pPr algn="just"/>
            <a:r>
              <a:rPr lang="en-GB" sz="1200" dirty="0"/>
              <a:t>As </a:t>
            </a:r>
            <a:r>
              <a:rPr lang="en-GB" sz="1200" i="1" dirty="0"/>
              <a:t>Triadica sebifera </a:t>
            </a:r>
            <a:r>
              <a:rPr lang="en-GB" sz="1200" dirty="0"/>
              <a:t>is considered to be a threat to native biodiversity, its appearance in the natural environment should be reported immediately to us.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85371" y="1070264"/>
            <a:ext cx="3083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>
                <a:ea typeface="Calibri" panose="020F0502020204030204" pitchFamily="34" charset="0"/>
              </a:rPr>
              <a:t>T. sebifera</a:t>
            </a:r>
            <a:r>
              <a:rPr lang="en-GB" sz="1200" dirty="0">
                <a:ea typeface="Calibri" panose="020F0502020204030204" pitchFamily="34" charset="0"/>
              </a:rPr>
              <a:t> has a long history of deliberate planting within the EPPO region. Seeds can be bought on the internet and shipped nearly anywhere in the EPPO region. </a:t>
            </a:r>
          </a:p>
          <a:p>
            <a:pPr algn="just"/>
            <a:endParaRPr lang="en-GB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/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</a:rPr>
              <a:t>In the USA, </a:t>
            </a:r>
            <a:r>
              <a:rPr lang="en-GB" sz="1200" i="1" dirty="0">
                <a:solidFill>
                  <a:srgbClr val="000000"/>
                </a:solidFill>
                <a:ea typeface="Calibri" panose="020F0502020204030204" pitchFamily="34" charset="0"/>
              </a:rPr>
              <a:t>T. sebifera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</a:rPr>
              <a:t> displaces native plant species and establishes dominant stands and can transform areas of prairie and grassland to woody thickets within ten years. </a:t>
            </a:r>
            <a:r>
              <a:rPr lang="en-GB" sz="1200" i="1" dirty="0">
                <a:ea typeface="Calibri" panose="020F0502020204030204" pitchFamily="34" charset="0"/>
              </a:rPr>
              <a:t>T. sebifera</a:t>
            </a:r>
            <a:r>
              <a:rPr lang="en-GB" sz="1200" dirty="0">
                <a:ea typeface="Calibri" panose="020F0502020204030204" pitchFamily="34" charset="0"/>
              </a:rPr>
              <a:t> can decrease water quality. The species can also displace native species reducing genetic resources.  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</a:rPr>
              <a:t>When leaf material becomes incorporated into the water body, this has shown to be toxic to amphibians. </a:t>
            </a:r>
            <a:endParaRPr lang="en-GB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7408718" y="1063707"/>
            <a:ext cx="297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The species is a major invasive species in the Southern States in the US, and presently, the species is absent from the natural environment in the EPPO region. </a:t>
            </a:r>
          </a:p>
          <a:p>
            <a:pPr algn="just"/>
            <a:endParaRPr lang="en-US" sz="1200" dirty="0">
              <a:ea typeface="Calibri" panose="020F0502020204030204" pitchFamily="34" charset="0"/>
            </a:endParaRPr>
          </a:p>
          <a:p>
            <a:pPr algn="just"/>
            <a:r>
              <a:rPr lang="en-GB" sz="1200" dirty="0">
                <a:ea typeface="Calibri" panose="020F0502020204030204" pitchFamily="34" charset="0"/>
              </a:rPr>
              <a:t>In North America, </a:t>
            </a:r>
            <a:r>
              <a:rPr lang="en-GB" sz="1200" i="1" dirty="0">
                <a:ea typeface="Calibri" panose="020F0502020204030204" pitchFamily="34" charset="0"/>
              </a:rPr>
              <a:t>T. sebifera</a:t>
            </a:r>
            <a:r>
              <a:rPr lang="en-GB" sz="1200" dirty="0">
                <a:ea typeface="Calibri" panose="020F0502020204030204" pitchFamily="34" charset="0"/>
              </a:rPr>
              <a:t> has a wide environmental tolerance and can thrive in many different habitats including forests, wetlands, grasslands, coastal prairie, mesic sites, disturbed sites, low-lying fields, swamp, and scrubby flatlands. </a:t>
            </a:r>
            <a:endParaRPr lang="en-GB" sz="1200" dirty="0"/>
          </a:p>
        </p:txBody>
      </p:sp>
      <p:pic>
        <p:nvPicPr>
          <p:cNvPr id="8" name="Picture 7" descr="A large green field with trees in the background&#10;&#10;Description generated with very high confidence">
            <a:extLst>
              <a:ext uri="{FF2B5EF4-FFF2-40B4-BE49-F238E27FC236}">
                <a16:creationId xmlns:a16="http://schemas.microsoft.com/office/drawing/2014/main" id="{4241560D-FFA0-4EAB-9EB0-E08761818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754" y="3747920"/>
            <a:ext cx="2960126" cy="2428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AF1763-627B-429B-9428-895931A7395C}"/>
              </a:ext>
            </a:extLst>
          </p:cNvPr>
          <p:cNvSpPr txBox="1"/>
          <p:nvPr/>
        </p:nvSpPr>
        <p:spPr>
          <a:xfrm>
            <a:off x="3785371" y="6194259"/>
            <a:ext cx="287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David J. Moorhead, University of Georgia, Bugwood.org</a:t>
            </a:r>
            <a:endParaRPr lang="en-GB" sz="900" dirty="0"/>
          </a:p>
        </p:txBody>
      </p:sp>
      <p:pic>
        <p:nvPicPr>
          <p:cNvPr id="14" name="Picture 13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F2D493B3-86B4-4061-A98D-E57019A09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3" y="2598720"/>
            <a:ext cx="2745357" cy="3648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FC148F-013C-463C-8DE4-72F53CE1A301}"/>
              </a:ext>
            </a:extLst>
          </p:cNvPr>
          <p:cNvSpPr txBox="1"/>
          <p:nvPr/>
        </p:nvSpPr>
        <p:spPr>
          <a:xfrm>
            <a:off x="331555" y="6246795"/>
            <a:ext cx="2870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Chris Evans, University of Illinois, Bugwood.org</a:t>
            </a:r>
            <a:endParaRPr lang="en-GB" sz="900" dirty="0"/>
          </a:p>
        </p:txBody>
      </p:sp>
      <p:pic>
        <p:nvPicPr>
          <p:cNvPr id="17" name="Picture 16" descr="A close up of a green plant&#10;&#10;Description generated with very high confidence">
            <a:extLst>
              <a:ext uri="{FF2B5EF4-FFF2-40B4-BE49-F238E27FC236}">
                <a16:creationId xmlns:a16="http://schemas.microsoft.com/office/drawing/2014/main" id="{E5A71535-511A-4DE1-8ACB-99E5EA870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498" y="3247403"/>
            <a:ext cx="2057374" cy="30900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095D68-517E-45E8-867F-3C1432B6A9D4}"/>
              </a:ext>
            </a:extLst>
          </p:cNvPr>
          <p:cNvSpPr txBox="1"/>
          <p:nvPr/>
        </p:nvSpPr>
        <p:spPr>
          <a:xfrm>
            <a:off x="7465398" y="6383119"/>
            <a:ext cx="2870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Chris Evans, University of Illinois, Bugwood.org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71366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496</Words>
  <Application>Microsoft Office PowerPoint</Application>
  <PresentationFormat>Personnalisé</PresentationFormat>
  <Paragraphs>32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Thème Office</vt:lpstr>
      <vt:lpstr>Présentation PowerPoint</vt:lpstr>
      <vt:lpstr>Présentation PowerPoint</vt:lpstr>
    </vt:vector>
  </TitlesOfParts>
  <Company>écoles de Condé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ROY</dc:creator>
  <cp:lastModifiedBy>Anne-Sophie Roy</cp:lastModifiedBy>
  <cp:revision>82</cp:revision>
  <cp:lastPrinted>2017-06-01T15:15:41Z</cp:lastPrinted>
  <dcterms:created xsi:type="dcterms:W3CDTF">2016-07-12T15:21:47Z</dcterms:created>
  <dcterms:modified xsi:type="dcterms:W3CDTF">2018-09-12T15:49:56Z</dcterms:modified>
</cp:coreProperties>
</file>