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5" r:id="rId2"/>
    <p:sldId id="276" r:id="rId3"/>
  </p:sldIdLst>
  <p:sldSz cx="10691813" cy="7559675"/>
  <p:notesSz cx="6810375" cy="9942513"/>
  <p:defaultTextStyle>
    <a:defPPr>
      <a:defRPr lang="fr-FR"/>
    </a:defPPr>
    <a:lvl1pPr marL="0" algn="l" defTabSz="497754" rtl="0" eaLnBrk="1" latinLnBrk="0" hangingPunct="1">
      <a:defRPr sz="1960" kern="1200">
        <a:solidFill>
          <a:schemeClr val="tx1"/>
        </a:solidFill>
        <a:latin typeface="+mn-lt"/>
        <a:ea typeface="+mn-ea"/>
        <a:cs typeface="+mn-cs"/>
      </a:defRPr>
    </a:lvl1pPr>
    <a:lvl2pPr marL="497754" algn="l" defTabSz="497754" rtl="0" eaLnBrk="1" latinLnBrk="0" hangingPunct="1">
      <a:defRPr sz="1960" kern="1200">
        <a:solidFill>
          <a:schemeClr val="tx1"/>
        </a:solidFill>
        <a:latin typeface="+mn-lt"/>
        <a:ea typeface="+mn-ea"/>
        <a:cs typeface="+mn-cs"/>
      </a:defRPr>
    </a:lvl2pPr>
    <a:lvl3pPr marL="995507" algn="l" defTabSz="497754" rtl="0" eaLnBrk="1" latinLnBrk="0" hangingPunct="1">
      <a:defRPr sz="1960" kern="1200">
        <a:solidFill>
          <a:schemeClr val="tx1"/>
        </a:solidFill>
        <a:latin typeface="+mn-lt"/>
        <a:ea typeface="+mn-ea"/>
        <a:cs typeface="+mn-cs"/>
      </a:defRPr>
    </a:lvl3pPr>
    <a:lvl4pPr marL="1493261" algn="l" defTabSz="497754" rtl="0" eaLnBrk="1" latinLnBrk="0" hangingPunct="1">
      <a:defRPr sz="1960" kern="1200">
        <a:solidFill>
          <a:schemeClr val="tx1"/>
        </a:solidFill>
        <a:latin typeface="+mn-lt"/>
        <a:ea typeface="+mn-ea"/>
        <a:cs typeface="+mn-cs"/>
      </a:defRPr>
    </a:lvl4pPr>
    <a:lvl5pPr marL="1991015" algn="l" defTabSz="497754" rtl="0" eaLnBrk="1" latinLnBrk="0" hangingPunct="1">
      <a:defRPr sz="1960" kern="1200">
        <a:solidFill>
          <a:schemeClr val="tx1"/>
        </a:solidFill>
        <a:latin typeface="+mn-lt"/>
        <a:ea typeface="+mn-ea"/>
        <a:cs typeface="+mn-cs"/>
      </a:defRPr>
    </a:lvl5pPr>
    <a:lvl6pPr marL="2488768" algn="l" defTabSz="497754" rtl="0" eaLnBrk="1" latinLnBrk="0" hangingPunct="1">
      <a:defRPr sz="1960" kern="1200">
        <a:solidFill>
          <a:schemeClr val="tx1"/>
        </a:solidFill>
        <a:latin typeface="+mn-lt"/>
        <a:ea typeface="+mn-ea"/>
        <a:cs typeface="+mn-cs"/>
      </a:defRPr>
    </a:lvl6pPr>
    <a:lvl7pPr marL="2986522" algn="l" defTabSz="497754" rtl="0" eaLnBrk="1" latinLnBrk="0" hangingPunct="1">
      <a:defRPr sz="1960" kern="1200">
        <a:solidFill>
          <a:schemeClr val="tx1"/>
        </a:solidFill>
        <a:latin typeface="+mn-lt"/>
        <a:ea typeface="+mn-ea"/>
        <a:cs typeface="+mn-cs"/>
      </a:defRPr>
    </a:lvl7pPr>
    <a:lvl8pPr marL="3484275" algn="l" defTabSz="497754" rtl="0" eaLnBrk="1" latinLnBrk="0" hangingPunct="1">
      <a:defRPr sz="1960" kern="1200">
        <a:solidFill>
          <a:schemeClr val="tx1"/>
        </a:solidFill>
        <a:latin typeface="+mn-lt"/>
        <a:ea typeface="+mn-ea"/>
        <a:cs typeface="+mn-cs"/>
      </a:defRPr>
    </a:lvl8pPr>
    <a:lvl9pPr marL="3982029" algn="l" defTabSz="497754" rtl="0" eaLnBrk="1" latinLnBrk="0" hangingPunct="1">
      <a:defRPr sz="19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C16A"/>
    <a:srgbClr val="93BE6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2" d="100"/>
          <a:sy n="92" d="100"/>
        </p:scale>
        <p:origin x="1020" y="78"/>
      </p:cViewPr>
      <p:guideLst>
        <p:guide orient="horz" pos="2381"/>
        <p:guide pos="3368"/>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01886" y="2348401"/>
            <a:ext cx="9088041" cy="1620430"/>
          </a:xfrm>
        </p:spPr>
        <p:txBody>
          <a:bodyPr/>
          <a:lstStyle/>
          <a:p>
            <a:r>
              <a:rPr lang="fr-FR"/>
              <a:t>Cliquez et modifiez le titre</a:t>
            </a:r>
          </a:p>
        </p:txBody>
      </p:sp>
      <p:sp>
        <p:nvSpPr>
          <p:cNvPr id="3" name="Sous-titre 2"/>
          <p:cNvSpPr>
            <a:spLocks noGrp="1"/>
          </p:cNvSpPr>
          <p:nvPr>
            <p:ph type="subTitle" idx="1"/>
          </p:nvPr>
        </p:nvSpPr>
        <p:spPr>
          <a:xfrm>
            <a:off x="1603772" y="4283816"/>
            <a:ext cx="7484269" cy="1931917"/>
          </a:xfrm>
        </p:spPr>
        <p:txBody>
          <a:bodyPr/>
          <a:lstStyle>
            <a:lvl1pPr marL="0" indent="0" algn="ctr">
              <a:buNone/>
              <a:defRPr>
                <a:solidFill>
                  <a:schemeClr val="tx1">
                    <a:tint val="75000"/>
                  </a:schemeClr>
                </a:solidFill>
              </a:defRPr>
            </a:lvl1pPr>
            <a:lvl2pPr marL="493456" indent="0" algn="ctr">
              <a:buNone/>
              <a:defRPr>
                <a:solidFill>
                  <a:schemeClr val="tx1">
                    <a:tint val="75000"/>
                  </a:schemeClr>
                </a:solidFill>
              </a:defRPr>
            </a:lvl2pPr>
            <a:lvl3pPr marL="986912" indent="0" algn="ctr">
              <a:buNone/>
              <a:defRPr>
                <a:solidFill>
                  <a:schemeClr val="tx1">
                    <a:tint val="75000"/>
                  </a:schemeClr>
                </a:solidFill>
              </a:defRPr>
            </a:lvl3pPr>
            <a:lvl4pPr marL="1480368" indent="0" algn="ctr">
              <a:buNone/>
              <a:defRPr>
                <a:solidFill>
                  <a:schemeClr val="tx1">
                    <a:tint val="75000"/>
                  </a:schemeClr>
                </a:solidFill>
              </a:defRPr>
            </a:lvl4pPr>
            <a:lvl5pPr marL="1973824" indent="0" algn="ctr">
              <a:buNone/>
              <a:defRPr>
                <a:solidFill>
                  <a:schemeClr val="tx1">
                    <a:tint val="75000"/>
                  </a:schemeClr>
                </a:solidFill>
              </a:defRPr>
            </a:lvl5pPr>
            <a:lvl6pPr marL="2467280" indent="0" algn="ctr">
              <a:buNone/>
              <a:defRPr>
                <a:solidFill>
                  <a:schemeClr val="tx1">
                    <a:tint val="75000"/>
                  </a:schemeClr>
                </a:solidFill>
              </a:defRPr>
            </a:lvl6pPr>
            <a:lvl7pPr marL="2960736" indent="0" algn="ctr">
              <a:buNone/>
              <a:defRPr>
                <a:solidFill>
                  <a:schemeClr val="tx1">
                    <a:tint val="75000"/>
                  </a:schemeClr>
                </a:solidFill>
              </a:defRPr>
            </a:lvl7pPr>
            <a:lvl8pPr marL="3454192" indent="0" algn="ctr">
              <a:buNone/>
              <a:defRPr>
                <a:solidFill>
                  <a:schemeClr val="tx1">
                    <a:tint val="75000"/>
                  </a:schemeClr>
                </a:solidFill>
              </a:defRPr>
            </a:lvl8pPr>
            <a:lvl9pPr marL="3947648"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DA5121DE-6725-1749-A95E-7E8D8FD1C1A1}"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1905603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A5121DE-6725-1749-A95E-7E8D8FD1C1A1}"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2518740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397528" y="302739"/>
            <a:ext cx="2606130" cy="6450223"/>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579140" y="302739"/>
            <a:ext cx="7640192" cy="645022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A5121DE-6725-1749-A95E-7E8D8FD1C1A1}"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812465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A5121DE-6725-1749-A95E-7E8D8FD1C1A1}"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4241139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44580" y="4857793"/>
            <a:ext cx="9088041" cy="1501435"/>
          </a:xfrm>
        </p:spPr>
        <p:txBody>
          <a:bodyPr anchor="t"/>
          <a:lstStyle>
            <a:lvl1pPr algn="l">
              <a:defRPr sz="4317" b="1" cap="all"/>
            </a:lvl1pPr>
          </a:lstStyle>
          <a:p>
            <a:r>
              <a:rPr lang="fr-FR"/>
              <a:t>Cliquez et modifiez le titre</a:t>
            </a:r>
          </a:p>
        </p:txBody>
      </p:sp>
      <p:sp>
        <p:nvSpPr>
          <p:cNvPr id="3" name="Espace réservé du texte 2"/>
          <p:cNvSpPr>
            <a:spLocks noGrp="1"/>
          </p:cNvSpPr>
          <p:nvPr>
            <p:ph type="body" idx="1"/>
          </p:nvPr>
        </p:nvSpPr>
        <p:spPr>
          <a:xfrm>
            <a:off x="844580" y="3204114"/>
            <a:ext cx="9088041" cy="1653678"/>
          </a:xfrm>
        </p:spPr>
        <p:txBody>
          <a:bodyPr anchor="b"/>
          <a:lstStyle>
            <a:lvl1pPr marL="0" indent="0">
              <a:buNone/>
              <a:defRPr sz="2159">
                <a:solidFill>
                  <a:schemeClr val="tx1">
                    <a:tint val="75000"/>
                  </a:schemeClr>
                </a:solidFill>
              </a:defRPr>
            </a:lvl1pPr>
            <a:lvl2pPr marL="493456" indent="0">
              <a:buNone/>
              <a:defRPr sz="1943">
                <a:solidFill>
                  <a:schemeClr val="tx1">
                    <a:tint val="75000"/>
                  </a:schemeClr>
                </a:solidFill>
              </a:defRPr>
            </a:lvl2pPr>
            <a:lvl3pPr marL="986912" indent="0">
              <a:buNone/>
              <a:defRPr sz="1727">
                <a:solidFill>
                  <a:schemeClr val="tx1">
                    <a:tint val="75000"/>
                  </a:schemeClr>
                </a:solidFill>
              </a:defRPr>
            </a:lvl3pPr>
            <a:lvl4pPr marL="1480368" indent="0">
              <a:buNone/>
              <a:defRPr sz="1511">
                <a:solidFill>
                  <a:schemeClr val="tx1">
                    <a:tint val="75000"/>
                  </a:schemeClr>
                </a:solidFill>
              </a:defRPr>
            </a:lvl4pPr>
            <a:lvl5pPr marL="1973824" indent="0">
              <a:buNone/>
              <a:defRPr sz="1511">
                <a:solidFill>
                  <a:schemeClr val="tx1">
                    <a:tint val="75000"/>
                  </a:schemeClr>
                </a:solidFill>
              </a:defRPr>
            </a:lvl5pPr>
            <a:lvl6pPr marL="2467280" indent="0">
              <a:buNone/>
              <a:defRPr sz="1511">
                <a:solidFill>
                  <a:schemeClr val="tx1">
                    <a:tint val="75000"/>
                  </a:schemeClr>
                </a:solidFill>
              </a:defRPr>
            </a:lvl6pPr>
            <a:lvl7pPr marL="2960736" indent="0">
              <a:buNone/>
              <a:defRPr sz="1511">
                <a:solidFill>
                  <a:schemeClr val="tx1">
                    <a:tint val="75000"/>
                  </a:schemeClr>
                </a:solidFill>
              </a:defRPr>
            </a:lvl7pPr>
            <a:lvl8pPr marL="3454192" indent="0">
              <a:buNone/>
              <a:defRPr sz="1511">
                <a:solidFill>
                  <a:schemeClr val="tx1">
                    <a:tint val="75000"/>
                  </a:schemeClr>
                </a:solidFill>
              </a:defRPr>
            </a:lvl8pPr>
            <a:lvl9pPr marL="3947648" indent="0">
              <a:buNone/>
              <a:defRPr sz="1511">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DA5121DE-6725-1749-A95E-7E8D8FD1C1A1}"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4253362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579141" y="1763926"/>
            <a:ext cx="5123160" cy="4989036"/>
          </a:xfr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880498" y="1763926"/>
            <a:ext cx="5123160" cy="4989036"/>
          </a:xfr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A5121DE-6725-1749-A95E-7E8D8FD1C1A1}" type="datetimeFigureOut">
              <a:rPr lang="fr-FR" smtClean="0"/>
              <a:t>12/09/2018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1343476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4591" y="302737"/>
            <a:ext cx="9622632" cy="1259946"/>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534591" y="1692178"/>
            <a:ext cx="4724074" cy="705219"/>
          </a:xfr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fr-FR"/>
              <a:t>Cliquez pour modifier les styles du texte du masque</a:t>
            </a:r>
          </a:p>
        </p:txBody>
      </p:sp>
      <p:sp>
        <p:nvSpPr>
          <p:cNvPr id="4" name="Espace réservé du contenu 3"/>
          <p:cNvSpPr>
            <a:spLocks noGrp="1"/>
          </p:cNvSpPr>
          <p:nvPr>
            <p:ph sz="half" idx="2"/>
          </p:nvPr>
        </p:nvSpPr>
        <p:spPr>
          <a:xfrm>
            <a:off x="534591" y="2397397"/>
            <a:ext cx="4724074" cy="4355563"/>
          </a:xfr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431293" y="1692178"/>
            <a:ext cx="4725930" cy="705219"/>
          </a:xfr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fr-FR"/>
              <a:t>Cliquez pour modifier les styles du texte du masque</a:t>
            </a:r>
          </a:p>
        </p:txBody>
      </p:sp>
      <p:sp>
        <p:nvSpPr>
          <p:cNvPr id="6" name="Espace réservé du contenu 5"/>
          <p:cNvSpPr>
            <a:spLocks noGrp="1"/>
          </p:cNvSpPr>
          <p:nvPr>
            <p:ph sz="quarter" idx="4"/>
          </p:nvPr>
        </p:nvSpPr>
        <p:spPr>
          <a:xfrm>
            <a:off x="5431293" y="2397397"/>
            <a:ext cx="4725930" cy="4355563"/>
          </a:xfr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A5121DE-6725-1749-A95E-7E8D8FD1C1A1}" type="datetimeFigureOut">
              <a:rPr lang="fr-FR" smtClean="0"/>
              <a:t>12/09/2018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3016454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DA5121DE-6725-1749-A95E-7E8D8FD1C1A1}" type="datetimeFigureOut">
              <a:rPr lang="fr-FR" smtClean="0"/>
              <a:t>12/09/2018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3803283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A5121DE-6725-1749-A95E-7E8D8FD1C1A1}" type="datetimeFigureOut">
              <a:rPr lang="fr-FR" smtClean="0"/>
              <a:t>12/09/2018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3868378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4591" y="300987"/>
            <a:ext cx="3517533" cy="1280945"/>
          </a:xfrm>
        </p:spPr>
        <p:txBody>
          <a:bodyPr anchor="b"/>
          <a:lstStyle>
            <a:lvl1pPr algn="l">
              <a:defRPr sz="2159" b="1"/>
            </a:lvl1pPr>
          </a:lstStyle>
          <a:p>
            <a:r>
              <a:rPr lang="fr-FR"/>
              <a:t>Cliquez et modifiez le titre</a:t>
            </a:r>
          </a:p>
        </p:txBody>
      </p:sp>
      <p:sp>
        <p:nvSpPr>
          <p:cNvPr id="3" name="Espace réservé du contenu 2"/>
          <p:cNvSpPr>
            <a:spLocks noGrp="1"/>
          </p:cNvSpPr>
          <p:nvPr>
            <p:ph idx="1"/>
          </p:nvPr>
        </p:nvSpPr>
        <p:spPr>
          <a:xfrm>
            <a:off x="4180203" y="300989"/>
            <a:ext cx="5977020" cy="6451973"/>
          </a:xfrm>
        </p:spPr>
        <p:txBody>
          <a:bodyPr/>
          <a:lstStyle>
            <a:lvl1pPr>
              <a:defRPr sz="3454"/>
            </a:lvl1pPr>
            <a:lvl2pPr>
              <a:defRPr sz="3022"/>
            </a:lvl2pPr>
            <a:lvl3pPr>
              <a:defRPr sz="2590"/>
            </a:lvl3pPr>
            <a:lvl4pPr>
              <a:defRPr sz="2159"/>
            </a:lvl4pPr>
            <a:lvl5pPr>
              <a:defRPr sz="2159"/>
            </a:lvl5pPr>
            <a:lvl6pPr>
              <a:defRPr sz="2159"/>
            </a:lvl6pPr>
            <a:lvl7pPr>
              <a:defRPr sz="2159"/>
            </a:lvl7pPr>
            <a:lvl8pPr>
              <a:defRPr sz="2159"/>
            </a:lvl8pPr>
            <a:lvl9pPr>
              <a:defRPr sz="2159"/>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534591" y="1581934"/>
            <a:ext cx="3517533" cy="5171028"/>
          </a:xfrm>
        </p:spPr>
        <p:txBody>
          <a:bodyPr/>
          <a:lstStyle>
            <a:lvl1pPr marL="0" indent="0">
              <a:buNone/>
              <a:defRPr sz="1511"/>
            </a:lvl1pPr>
            <a:lvl2pPr marL="493456" indent="0">
              <a:buNone/>
              <a:defRPr sz="1295"/>
            </a:lvl2pPr>
            <a:lvl3pPr marL="986912" indent="0">
              <a:buNone/>
              <a:defRPr sz="1079"/>
            </a:lvl3pPr>
            <a:lvl4pPr marL="1480368" indent="0">
              <a:buNone/>
              <a:defRPr sz="971"/>
            </a:lvl4pPr>
            <a:lvl5pPr marL="1973824" indent="0">
              <a:buNone/>
              <a:defRPr sz="971"/>
            </a:lvl5pPr>
            <a:lvl6pPr marL="2467280" indent="0">
              <a:buNone/>
              <a:defRPr sz="971"/>
            </a:lvl6pPr>
            <a:lvl7pPr marL="2960736" indent="0">
              <a:buNone/>
              <a:defRPr sz="971"/>
            </a:lvl7pPr>
            <a:lvl8pPr marL="3454192" indent="0">
              <a:buNone/>
              <a:defRPr sz="971"/>
            </a:lvl8pPr>
            <a:lvl9pPr marL="3947648" indent="0">
              <a:buNone/>
              <a:defRPr sz="971"/>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A5121DE-6725-1749-A95E-7E8D8FD1C1A1}" type="datetimeFigureOut">
              <a:rPr lang="fr-FR" smtClean="0"/>
              <a:t>12/09/2018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19836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95670" y="5291772"/>
            <a:ext cx="6415088" cy="624724"/>
          </a:xfrm>
        </p:spPr>
        <p:txBody>
          <a:bodyPr anchor="b"/>
          <a:lstStyle>
            <a:lvl1pPr algn="l">
              <a:defRPr sz="2159" b="1"/>
            </a:lvl1pPr>
          </a:lstStyle>
          <a:p>
            <a:r>
              <a:rPr lang="fr-FR"/>
              <a:t>Cliquez et modifiez le titre</a:t>
            </a:r>
          </a:p>
        </p:txBody>
      </p:sp>
      <p:sp>
        <p:nvSpPr>
          <p:cNvPr id="3" name="Espace réservé pour une image  2"/>
          <p:cNvSpPr>
            <a:spLocks noGrp="1"/>
          </p:cNvSpPr>
          <p:nvPr>
            <p:ph type="pic" idx="1"/>
          </p:nvPr>
        </p:nvSpPr>
        <p:spPr>
          <a:xfrm>
            <a:off x="2095670" y="675471"/>
            <a:ext cx="6415088" cy="4535805"/>
          </a:xfrm>
        </p:spPr>
        <p:txBody>
          <a:bodyPr/>
          <a:lstStyle>
            <a:lvl1pPr marL="0" indent="0">
              <a:buNone/>
              <a:defRPr sz="3454"/>
            </a:lvl1pPr>
            <a:lvl2pPr marL="493456" indent="0">
              <a:buNone/>
              <a:defRPr sz="3022"/>
            </a:lvl2pPr>
            <a:lvl3pPr marL="986912" indent="0">
              <a:buNone/>
              <a:defRPr sz="2590"/>
            </a:lvl3pPr>
            <a:lvl4pPr marL="1480368" indent="0">
              <a:buNone/>
              <a:defRPr sz="2159"/>
            </a:lvl4pPr>
            <a:lvl5pPr marL="1973824" indent="0">
              <a:buNone/>
              <a:defRPr sz="2159"/>
            </a:lvl5pPr>
            <a:lvl6pPr marL="2467280" indent="0">
              <a:buNone/>
              <a:defRPr sz="2159"/>
            </a:lvl6pPr>
            <a:lvl7pPr marL="2960736" indent="0">
              <a:buNone/>
              <a:defRPr sz="2159"/>
            </a:lvl7pPr>
            <a:lvl8pPr marL="3454192" indent="0">
              <a:buNone/>
              <a:defRPr sz="2159"/>
            </a:lvl8pPr>
            <a:lvl9pPr marL="3947648" indent="0">
              <a:buNone/>
              <a:defRPr sz="2159"/>
            </a:lvl9pPr>
          </a:lstStyle>
          <a:p>
            <a:endParaRPr lang="fr-FR"/>
          </a:p>
        </p:txBody>
      </p:sp>
      <p:sp>
        <p:nvSpPr>
          <p:cNvPr id="4" name="Espace réservé du texte 3"/>
          <p:cNvSpPr>
            <a:spLocks noGrp="1"/>
          </p:cNvSpPr>
          <p:nvPr>
            <p:ph type="body" sz="half" idx="2"/>
          </p:nvPr>
        </p:nvSpPr>
        <p:spPr>
          <a:xfrm>
            <a:off x="2095670" y="5916496"/>
            <a:ext cx="6415088" cy="887211"/>
          </a:xfrm>
        </p:spPr>
        <p:txBody>
          <a:bodyPr/>
          <a:lstStyle>
            <a:lvl1pPr marL="0" indent="0">
              <a:buNone/>
              <a:defRPr sz="1511"/>
            </a:lvl1pPr>
            <a:lvl2pPr marL="493456" indent="0">
              <a:buNone/>
              <a:defRPr sz="1295"/>
            </a:lvl2pPr>
            <a:lvl3pPr marL="986912" indent="0">
              <a:buNone/>
              <a:defRPr sz="1079"/>
            </a:lvl3pPr>
            <a:lvl4pPr marL="1480368" indent="0">
              <a:buNone/>
              <a:defRPr sz="971"/>
            </a:lvl4pPr>
            <a:lvl5pPr marL="1973824" indent="0">
              <a:buNone/>
              <a:defRPr sz="971"/>
            </a:lvl5pPr>
            <a:lvl6pPr marL="2467280" indent="0">
              <a:buNone/>
              <a:defRPr sz="971"/>
            </a:lvl6pPr>
            <a:lvl7pPr marL="2960736" indent="0">
              <a:buNone/>
              <a:defRPr sz="971"/>
            </a:lvl7pPr>
            <a:lvl8pPr marL="3454192" indent="0">
              <a:buNone/>
              <a:defRPr sz="971"/>
            </a:lvl8pPr>
            <a:lvl9pPr marL="3947648" indent="0">
              <a:buNone/>
              <a:defRPr sz="971"/>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A5121DE-6725-1749-A95E-7E8D8FD1C1A1}" type="datetimeFigureOut">
              <a:rPr lang="fr-FR" smtClean="0"/>
              <a:t>12/09/2018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4127555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34591" y="302737"/>
            <a:ext cx="9622632" cy="1259946"/>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534591" y="1763926"/>
            <a:ext cx="9622632" cy="498903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534591" y="7006700"/>
            <a:ext cx="2494756" cy="402483"/>
          </a:xfrm>
          <a:prstGeom prst="rect">
            <a:avLst/>
          </a:prstGeom>
        </p:spPr>
        <p:txBody>
          <a:bodyPr vert="horz" lIns="91440" tIns="45720" rIns="91440" bIns="45720" rtlCol="0" anchor="ctr"/>
          <a:lstStyle>
            <a:lvl1pPr algn="l">
              <a:defRPr sz="1295">
                <a:solidFill>
                  <a:schemeClr val="tx1">
                    <a:tint val="75000"/>
                  </a:schemeClr>
                </a:solidFill>
              </a:defRPr>
            </a:lvl1pPr>
          </a:lstStyle>
          <a:p>
            <a:fld id="{DA5121DE-6725-1749-A95E-7E8D8FD1C1A1}" type="datetimeFigureOut">
              <a:rPr lang="fr-FR" smtClean="0"/>
              <a:t>12/09/2018</a:t>
            </a:fld>
            <a:endParaRPr lang="fr-FR"/>
          </a:p>
        </p:txBody>
      </p:sp>
      <p:sp>
        <p:nvSpPr>
          <p:cNvPr id="5" name="Espace réservé du pied de page 4"/>
          <p:cNvSpPr>
            <a:spLocks noGrp="1"/>
          </p:cNvSpPr>
          <p:nvPr>
            <p:ph type="ftr" sz="quarter" idx="3"/>
          </p:nvPr>
        </p:nvSpPr>
        <p:spPr>
          <a:xfrm>
            <a:off x="3653036" y="7006700"/>
            <a:ext cx="3385741" cy="402483"/>
          </a:xfrm>
          <a:prstGeom prst="rect">
            <a:avLst/>
          </a:prstGeom>
        </p:spPr>
        <p:txBody>
          <a:bodyPr vert="horz" lIns="91440" tIns="45720" rIns="91440" bIns="45720" rtlCol="0" anchor="ctr"/>
          <a:lstStyle>
            <a:lvl1pPr algn="ctr">
              <a:defRPr sz="1295">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7662466" y="7006700"/>
            <a:ext cx="2494756" cy="402483"/>
          </a:xfrm>
          <a:prstGeom prst="rect">
            <a:avLst/>
          </a:prstGeom>
        </p:spPr>
        <p:txBody>
          <a:bodyPr vert="horz" lIns="91440" tIns="45720" rIns="91440" bIns="45720" rtlCol="0" anchor="ctr"/>
          <a:lstStyle>
            <a:lvl1pPr algn="r">
              <a:defRPr sz="1295">
                <a:solidFill>
                  <a:schemeClr val="tx1">
                    <a:tint val="75000"/>
                  </a:schemeClr>
                </a:solidFill>
              </a:defRPr>
            </a:lvl1pPr>
          </a:lstStyle>
          <a:p>
            <a:fld id="{88A4D855-28A5-5E4E-A94F-5CBA4C9E4E90}" type="slidenum">
              <a:rPr lang="fr-FR" smtClean="0"/>
              <a:t>‹N°›</a:t>
            </a:fld>
            <a:endParaRPr lang="fr-FR"/>
          </a:p>
        </p:txBody>
      </p:sp>
    </p:spTree>
    <p:extLst>
      <p:ext uri="{BB962C8B-B14F-4D97-AF65-F5344CB8AC3E}">
        <p14:creationId xmlns:p14="http://schemas.microsoft.com/office/powerpoint/2010/main" val="4082632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93456" rtl="0" eaLnBrk="1" latinLnBrk="0" hangingPunct="1">
        <a:spcBef>
          <a:spcPct val="0"/>
        </a:spcBef>
        <a:buNone/>
        <a:defRPr sz="4749" kern="1200">
          <a:solidFill>
            <a:schemeClr val="tx1"/>
          </a:solidFill>
          <a:latin typeface="+mj-lt"/>
          <a:ea typeface="+mj-ea"/>
          <a:cs typeface="+mj-cs"/>
        </a:defRPr>
      </a:lvl1pPr>
    </p:titleStyle>
    <p:bodyStyle>
      <a:lvl1pPr marL="370092" indent="-370092" algn="l" defTabSz="493456" rtl="0" eaLnBrk="1" latinLnBrk="0" hangingPunct="1">
        <a:spcBef>
          <a:spcPct val="20000"/>
        </a:spcBef>
        <a:buFont typeface="Arial"/>
        <a:buChar char="•"/>
        <a:defRPr sz="3454" kern="1200">
          <a:solidFill>
            <a:schemeClr val="tx1"/>
          </a:solidFill>
          <a:latin typeface="+mn-lt"/>
          <a:ea typeface="+mn-ea"/>
          <a:cs typeface="+mn-cs"/>
        </a:defRPr>
      </a:lvl1pPr>
      <a:lvl2pPr marL="801866" indent="-308410" algn="l" defTabSz="493456" rtl="0" eaLnBrk="1" latinLnBrk="0" hangingPunct="1">
        <a:spcBef>
          <a:spcPct val="20000"/>
        </a:spcBef>
        <a:buFont typeface="Arial"/>
        <a:buChar char="–"/>
        <a:defRPr sz="3022" kern="1200">
          <a:solidFill>
            <a:schemeClr val="tx1"/>
          </a:solidFill>
          <a:latin typeface="+mn-lt"/>
          <a:ea typeface="+mn-ea"/>
          <a:cs typeface="+mn-cs"/>
        </a:defRPr>
      </a:lvl2pPr>
      <a:lvl3pPr marL="1233640" indent="-246728" algn="l" defTabSz="493456" rtl="0" eaLnBrk="1" latinLnBrk="0" hangingPunct="1">
        <a:spcBef>
          <a:spcPct val="20000"/>
        </a:spcBef>
        <a:buFont typeface="Arial"/>
        <a:buChar char="•"/>
        <a:defRPr sz="2590" kern="1200">
          <a:solidFill>
            <a:schemeClr val="tx1"/>
          </a:solidFill>
          <a:latin typeface="+mn-lt"/>
          <a:ea typeface="+mn-ea"/>
          <a:cs typeface="+mn-cs"/>
        </a:defRPr>
      </a:lvl3pPr>
      <a:lvl4pPr marL="1727096" indent="-246728" algn="l" defTabSz="493456" rtl="0" eaLnBrk="1" latinLnBrk="0" hangingPunct="1">
        <a:spcBef>
          <a:spcPct val="20000"/>
        </a:spcBef>
        <a:buFont typeface="Arial"/>
        <a:buChar char="–"/>
        <a:defRPr sz="2159" kern="1200">
          <a:solidFill>
            <a:schemeClr val="tx1"/>
          </a:solidFill>
          <a:latin typeface="+mn-lt"/>
          <a:ea typeface="+mn-ea"/>
          <a:cs typeface="+mn-cs"/>
        </a:defRPr>
      </a:lvl4pPr>
      <a:lvl5pPr marL="2220552" indent="-246728" algn="l" defTabSz="493456" rtl="0" eaLnBrk="1" latinLnBrk="0" hangingPunct="1">
        <a:spcBef>
          <a:spcPct val="20000"/>
        </a:spcBef>
        <a:buFont typeface="Arial"/>
        <a:buChar char="»"/>
        <a:defRPr sz="2159" kern="1200">
          <a:solidFill>
            <a:schemeClr val="tx1"/>
          </a:solidFill>
          <a:latin typeface="+mn-lt"/>
          <a:ea typeface="+mn-ea"/>
          <a:cs typeface="+mn-cs"/>
        </a:defRPr>
      </a:lvl5pPr>
      <a:lvl6pPr marL="2714008" indent="-246728" algn="l" defTabSz="493456" rtl="0" eaLnBrk="1" latinLnBrk="0" hangingPunct="1">
        <a:spcBef>
          <a:spcPct val="20000"/>
        </a:spcBef>
        <a:buFont typeface="Arial"/>
        <a:buChar char="•"/>
        <a:defRPr sz="2159" kern="1200">
          <a:solidFill>
            <a:schemeClr val="tx1"/>
          </a:solidFill>
          <a:latin typeface="+mn-lt"/>
          <a:ea typeface="+mn-ea"/>
          <a:cs typeface="+mn-cs"/>
        </a:defRPr>
      </a:lvl6pPr>
      <a:lvl7pPr marL="3207464" indent="-246728" algn="l" defTabSz="493456" rtl="0" eaLnBrk="1" latinLnBrk="0" hangingPunct="1">
        <a:spcBef>
          <a:spcPct val="20000"/>
        </a:spcBef>
        <a:buFont typeface="Arial"/>
        <a:buChar char="•"/>
        <a:defRPr sz="2159" kern="1200">
          <a:solidFill>
            <a:schemeClr val="tx1"/>
          </a:solidFill>
          <a:latin typeface="+mn-lt"/>
          <a:ea typeface="+mn-ea"/>
          <a:cs typeface="+mn-cs"/>
        </a:defRPr>
      </a:lvl7pPr>
      <a:lvl8pPr marL="3700920" indent="-246728" algn="l" defTabSz="493456" rtl="0" eaLnBrk="1" latinLnBrk="0" hangingPunct="1">
        <a:spcBef>
          <a:spcPct val="20000"/>
        </a:spcBef>
        <a:buFont typeface="Arial"/>
        <a:buChar char="•"/>
        <a:defRPr sz="2159" kern="1200">
          <a:solidFill>
            <a:schemeClr val="tx1"/>
          </a:solidFill>
          <a:latin typeface="+mn-lt"/>
          <a:ea typeface="+mn-ea"/>
          <a:cs typeface="+mn-cs"/>
        </a:defRPr>
      </a:lvl8pPr>
      <a:lvl9pPr marL="4194376" indent="-246728" algn="l" defTabSz="493456" rtl="0" eaLnBrk="1" latinLnBrk="0" hangingPunct="1">
        <a:spcBef>
          <a:spcPct val="20000"/>
        </a:spcBef>
        <a:buFont typeface="Arial"/>
        <a:buChar char="•"/>
        <a:defRPr sz="2159" kern="1200">
          <a:solidFill>
            <a:schemeClr val="tx1"/>
          </a:solidFill>
          <a:latin typeface="+mn-lt"/>
          <a:ea typeface="+mn-ea"/>
          <a:cs typeface="+mn-cs"/>
        </a:defRPr>
      </a:lvl9pPr>
    </p:bodyStyle>
    <p:otherStyle>
      <a:defPPr>
        <a:defRPr lang="fr-FR"/>
      </a:defPPr>
      <a:lvl1pPr marL="0" algn="l" defTabSz="493456" rtl="0" eaLnBrk="1" latinLnBrk="0" hangingPunct="1">
        <a:defRPr sz="1943" kern="1200">
          <a:solidFill>
            <a:schemeClr val="tx1"/>
          </a:solidFill>
          <a:latin typeface="+mn-lt"/>
          <a:ea typeface="+mn-ea"/>
          <a:cs typeface="+mn-cs"/>
        </a:defRPr>
      </a:lvl1pPr>
      <a:lvl2pPr marL="493456" algn="l" defTabSz="493456" rtl="0" eaLnBrk="1" latinLnBrk="0" hangingPunct="1">
        <a:defRPr sz="1943" kern="1200">
          <a:solidFill>
            <a:schemeClr val="tx1"/>
          </a:solidFill>
          <a:latin typeface="+mn-lt"/>
          <a:ea typeface="+mn-ea"/>
          <a:cs typeface="+mn-cs"/>
        </a:defRPr>
      </a:lvl2pPr>
      <a:lvl3pPr marL="986912" algn="l" defTabSz="493456" rtl="0" eaLnBrk="1" latinLnBrk="0" hangingPunct="1">
        <a:defRPr sz="1943" kern="1200">
          <a:solidFill>
            <a:schemeClr val="tx1"/>
          </a:solidFill>
          <a:latin typeface="+mn-lt"/>
          <a:ea typeface="+mn-ea"/>
          <a:cs typeface="+mn-cs"/>
        </a:defRPr>
      </a:lvl3pPr>
      <a:lvl4pPr marL="1480368" algn="l" defTabSz="493456" rtl="0" eaLnBrk="1" latinLnBrk="0" hangingPunct="1">
        <a:defRPr sz="1943" kern="1200">
          <a:solidFill>
            <a:schemeClr val="tx1"/>
          </a:solidFill>
          <a:latin typeface="+mn-lt"/>
          <a:ea typeface="+mn-ea"/>
          <a:cs typeface="+mn-cs"/>
        </a:defRPr>
      </a:lvl4pPr>
      <a:lvl5pPr marL="1973824" algn="l" defTabSz="493456" rtl="0" eaLnBrk="1" latinLnBrk="0" hangingPunct="1">
        <a:defRPr sz="1943" kern="1200">
          <a:solidFill>
            <a:schemeClr val="tx1"/>
          </a:solidFill>
          <a:latin typeface="+mn-lt"/>
          <a:ea typeface="+mn-ea"/>
          <a:cs typeface="+mn-cs"/>
        </a:defRPr>
      </a:lvl5pPr>
      <a:lvl6pPr marL="2467280" algn="l" defTabSz="493456" rtl="0" eaLnBrk="1" latinLnBrk="0" hangingPunct="1">
        <a:defRPr sz="1943" kern="1200">
          <a:solidFill>
            <a:schemeClr val="tx1"/>
          </a:solidFill>
          <a:latin typeface="+mn-lt"/>
          <a:ea typeface="+mn-ea"/>
          <a:cs typeface="+mn-cs"/>
        </a:defRPr>
      </a:lvl6pPr>
      <a:lvl7pPr marL="2960736" algn="l" defTabSz="493456" rtl="0" eaLnBrk="1" latinLnBrk="0" hangingPunct="1">
        <a:defRPr sz="1943" kern="1200">
          <a:solidFill>
            <a:schemeClr val="tx1"/>
          </a:solidFill>
          <a:latin typeface="+mn-lt"/>
          <a:ea typeface="+mn-ea"/>
          <a:cs typeface="+mn-cs"/>
        </a:defRPr>
      </a:lvl7pPr>
      <a:lvl8pPr marL="3454192" algn="l" defTabSz="493456" rtl="0" eaLnBrk="1" latinLnBrk="0" hangingPunct="1">
        <a:defRPr sz="1943" kern="1200">
          <a:solidFill>
            <a:schemeClr val="tx1"/>
          </a:solidFill>
          <a:latin typeface="+mn-lt"/>
          <a:ea typeface="+mn-ea"/>
          <a:cs typeface="+mn-cs"/>
        </a:defRPr>
      </a:lvl8pPr>
      <a:lvl9pPr marL="3947648" algn="l" defTabSz="493456" rtl="0" eaLnBrk="1" latinLnBrk="0" hangingPunct="1">
        <a:defRPr sz="19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jp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1" y="272191"/>
            <a:ext cx="10692000" cy="432000"/>
          </a:xfrm>
          <a:prstGeom prst="rect">
            <a:avLst/>
          </a:pr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tabLst>
                <a:tab pos="539750" algn="l"/>
                <a:tab pos="4302125" algn="l"/>
                <a:tab pos="8250238" algn="l"/>
              </a:tabLst>
            </a:pPr>
            <a:r>
              <a:rPr lang="en-GB" b="1" dirty="0"/>
              <a:t>	How to recognize it?	Can you help us?	</a:t>
            </a:r>
          </a:p>
        </p:txBody>
      </p:sp>
      <p:grpSp>
        <p:nvGrpSpPr>
          <p:cNvPr id="38" name="Groupe 37"/>
          <p:cNvGrpSpPr/>
          <p:nvPr/>
        </p:nvGrpSpPr>
        <p:grpSpPr>
          <a:xfrm>
            <a:off x="3771411" y="4077476"/>
            <a:ext cx="3027063" cy="2006168"/>
            <a:chOff x="3832374" y="4077476"/>
            <a:chExt cx="3027063" cy="2006168"/>
          </a:xfrm>
        </p:grpSpPr>
        <p:sp>
          <p:nvSpPr>
            <p:cNvPr id="7" name="Rectangle 6"/>
            <p:cNvSpPr/>
            <p:nvPr/>
          </p:nvSpPr>
          <p:spPr>
            <a:xfrm>
              <a:off x="3832374" y="4415904"/>
              <a:ext cx="3027063" cy="1667740"/>
            </a:xfrm>
            <a:prstGeom prst="rect">
              <a:avLst/>
            </a:prstGeom>
            <a:noFill/>
            <a:ln w="28575" cmpd="sng">
              <a:solidFill>
                <a:srgbClr val="93BE6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115"/>
            </a:p>
          </p:txBody>
        </p:sp>
        <p:sp>
          <p:nvSpPr>
            <p:cNvPr id="2" name="Rectangle 1"/>
            <p:cNvSpPr/>
            <p:nvPr/>
          </p:nvSpPr>
          <p:spPr>
            <a:xfrm>
              <a:off x="4472448" y="4077476"/>
              <a:ext cx="1746914" cy="338428"/>
            </a:xfrm>
            <a:prstGeom prst="rect">
              <a:avLst/>
            </a:pr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t>Contact us</a:t>
              </a:r>
            </a:p>
          </p:txBody>
        </p:sp>
      </p:grpSp>
      <p:grpSp>
        <p:nvGrpSpPr>
          <p:cNvPr id="15" name="Groupe 14"/>
          <p:cNvGrpSpPr/>
          <p:nvPr/>
        </p:nvGrpSpPr>
        <p:grpSpPr>
          <a:xfrm>
            <a:off x="-5042" y="6590536"/>
            <a:ext cx="10717388" cy="1003358"/>
            <a:chOff x="6109" y="6523630"/>
            <a:chExt cx="10717388" cy="1003358"/>
          </a:xfrm>
        </p:grpSpPr>
        <p:grpSp>
          <p:nvGrpSpPr>
            <p:cNvPr id="8" name="Groupe 7"/>
            <p:cNvGrpSpPr/>
            <p:nvPr/>
          </p:nvGrpSpPr>
          <p:grpSpPr>
            <a:xfrm>
              <a:off x="6109" y="6773023"/>
              <a:ext cx="10717388" cy="753965"/>
              <a:chOff x="-25390" y="6826469"/>
              <a:chExt cx="10717388" cy="753965"/>
            </a:xfrm>
          </p:grpSpPr>
          <p:sp>
            <p:nvSpPr>
              <p:cNvPr id="9" name="Organigramme : Entrée manuelle 5"/>
              <p:cNvSpPr/>
              <p:nvPr/>
            </p:nvSpPr>
            <p:spPr>
              <a:xfrm>
                <a:off x="3605540" y="6826469"/>
                <a:ext cx="3449888" cy="74320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0 w 10000"/>
                  <a:gd name="connsiteY0" fmla="*/ 1081 h 10000"/>
                  <a:gd name="connsiteX1" fmla="*/ 10000 w 10000"/>
                  <a:gd name="connsiteY1" fmla="*/ 0 h 10000"/>
                  <a:gd name="connsiteX2" fmla="*/ 10000 w 10000"/>
                  <a:gd name="connsiteY2" fmla="*/ 10000 h 10000"/>
                  <a:gd name="connsiteX3" fmla="*/ 0 w 10000"/>
                  <a:gd name="connsiteY3" fmla="*/ 10000 h 10000"/>
                  <a:gd name="connsiteX4" fmla="*/ 30 w 10000"/>
                  <a:gd name="connsiteY4" fmla="*/ 1081 h 10000"/>
                  <a:gd name="connsiteX0" fmla="*/ 30 w 10000"/>
                  <a:gd name="connsiteY0" fmla="*/ 7054 h 15973"/>
                  <a:gd name="connsiteX1" fmla="*/ 10000 w 10000"/>
                  <a:gd name="connsiteY1" fmla="*/ 0 h 15973"/>
                  <a:gd name="connsiteX2" fmla="*/ 10000 w 10000"/>
                  <a:gd name="connsiteY2" fmla="*/ 15973 h 15973"/>
                  <a:gd name="connsiteX3" fmla="*/ 0 w 10000"/>
                  <a:gd name="connsiteY3" fmla="*/ 15973 h 15973"/>
                  <a:gd name="connsiteX4" fmla="*/ 30 w 10000"/>
                  <a:gd name="connsiteY4" fmla="*/ 7054 h 15973"/>
                  <a:gd name="connsiteX0" fmla="*/ 0 w 10000"/>
                  <a:gd name="connsiteY0" fmla="*/ 6595 h 15973"/>
                  <a:gd name="connsiteX1" fmla="*/ 10000 w 10000"/>
                  <a:gd name="connsiteY1" fmla="*/ 0 h 15973"/>
                  <a:gd name="connsiteX2" fmla="*/ 10000 w 10000"/>
                  <a:gd name="connsiteY2" fmla="*/ 15973 h 15973"/>
                  <a:gd name="connsiteX3" fmla="*/ 0 w 10000"/>
                  <a:gd name="connsiteY3" fmla="*/ 15973 h 15973"/>
                  <a:gd name="connsiteX4" fmla="*/ 0 w 10000"/>
                  <a:gd name="connsiteY4" fmla="*/ 6595 h 15973"/>
                  <a:gd name="connsiteX0" fmla="*/ 119 w 10000"/>
                  <a:gd name="connsiteY0" fmla="*/ 6136 h 15973"/>
                  <a:gd name="connsiteX1" fmla="*/ 10000 w 10000"/>
                  <a:gd name="connsiteY1" fmla="*/ 0 h 15973"/>
                  <a:gd name="connsiteX2" fmla="*/ 10000 w 10000"/>
                  <a:gd name="connsiteY2" fmla="*/ 15973 h 15973"/>
                  <a:gd name="connsiteX3" fmla="*/ 0 w 10000"/>
                  <a:gd name="connsiteY3" fmla="*/ 15973 h 15973"/>
                  <a:gd name="connsiteX4" fmla="*/ 119 w 10000"/>
                  <a:gd name="connsiteY4" fmla="*/ 6136 h 15973"/>
                  <a:gd name="connsiteX0" fmla="*/ 8 w 9889"/>
                  <a:gd name="connsiteY0" fmla="*/ 6136 h 16432"/>
                  <a:gd name="connsiteX1" fmla="*/ 9889 w 9889"/>
                  <a:gd name="connsiteY1" fmla="*/ 0 h 16432"/>
                  <a:gd name="connsiteX2" fmla="*/ 9889 w 9889"/>
                  <a:gd name="connsiteY2" fmla="*/ 15973 h 16432"/>
                  <a:gd name="connsiteX3" fmla="*/ 68 w 9889"/>
                  <a:gd name="connsiteY3" fmla="*/ 16432 h 16432"/>
                  <a:gd name="connsiteX4" fmla="*/ 8 w 9889"/>
                  <a:gd name="connsiteY4" fmla="*/ 6136 h 16432"/>
                  <a:gd name="connsiteX0" fmla="*/ 30 w 10022"/>
                  <a:gd name="connsiteY0" fmla="*/ 3734 h 10000"/>
                  <a:gd name="connsiteX1" fmla="*/ 10022 w 10022"/>
                  <a:gd name="connsiteY1" fmla="*/ 0 h 10000"/>
                  <a:gd name="connsiteX2" fmla="*/ 10022 w 10022"/>
                  <a:gd name="connsiteY2" fmla="*/ 9721 h 10000"/>
                  <a:gd name="connsiteX3" fmla="*/ 0 w 10022"/>
                  <a:gd name="connsiteY3" fmla="*/ 10000 h 10000"/>
                  <a:gd name="connsiteX4" fmla="*/ 30 w 10022"/>
                  <a:gd name="connsiteY4" fmla="*/ 373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2" h="10000">
                    <a:moveTo>
                      <a:pt x="30" y="3734"/>
                    </a:moveTo>
                    <a:lnTo>
                      <a:pt x="10022" y="0"/>
                    </a:lnTo>
                    <a:lnTo>
                      <a:pt x="10022" y="9721"/>
                    </a:lnTo>
                    <a:lnTo>
                      <a:pt x="0" y="10000"/>
                    </a:lnTo>
                    <a:cubicBezTo>
                      <a:pt x="40" y="8005"/>
                      <a:pt x="-10" y="5730"/>
                      <a:pt x="30" y="3734"/>
                    </a:cubicBez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Organigramme : Entrée manuelle 5"/>
              <p:cNvSpPr/>
              <p:nvPr/>
            </p:nvSpPr>
            <p:spPr>
              <a:xfrm flipH="1">
                <a:off x="7048895" y="6827341"/>
                <a:ext cx="3643103" cy="75309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0 w 10000"/>
                  <a:gd name="connsiteY0" fmla="*/ 1081 h 10000"/>
                  <a:gd name="connsiteX1" fmla="*/ 10000 w 10000"/>
                  <a:gd name="connsiteY1" fmla="*/ 0 h 10000"/>
                  <a:gd name="connsiteX2" fmla="*/ 10000 w 10000"/>
                  <a:gd name="connsiteY2" fmla="*/ 10000 h 10000"/>
                  <a:gd name="connsiteX3" fmla="*/ 0 w 10000"/>
                  <a:gd name="connsiteY3" fmla="*/ 10000 h 10000"/>
                  <a:gd name="connsiteX4" fmla="*/ 30 w 10000"/>
                  <a:gd name="connsiteY4" fmla="*/ 1081 h 10000"/>
                  <a:gd name="connsiteX0" fmla="*/ 30 w 10000"/>
                  <a:gd name="connsiteY0" fmla="*/ 7054 h 15973"/>
                  <a:gd name="connsiteX1" fmla="*/ 10000 w 10000"/>
                  <a:gd name="connsiteY1" fmla="*/ 0 h 15973"/>
                  <a:gd name="connsiteX2" fmla="*/ 10000 w 10000"/>
                  <a:gd name="connsiteY2" fmla="*/ 15973 h 15973"/>
                  <a:gd name="connsiteX3" fmla="*/ 0 w 10000"/>
                  <a:gd name="connsiteY3" fmla="*/ 15973 h 15973"/>
                  <a:gd name="connsiteX4" fmla="*/ 30 w 10000"/>
                  <a:gd name="connsiteY4" fmla="*/ 7054 h 15973"/>
                  <a:gd name="connsiteX0" fmla="*/ 0 w 10000"/>
                  <a:gd name="connsiteY0" fmla="*/ 6595 h 15973"/>
                  <a:gd name="connsiteX1" fmla="*/ 10000 w 10000"/>
                  <a:gd name="connsiteY1" fmla="*/ 0 h 15973"/>
                  <a:gd name="connsiteX2" fmla="*/ 10000 w 10000"/>
                  <a:gd name="connsiteY2" fmla="*/ 15973 h 15973"/>
                  <a:gd name="connsiteX3" fmla="*/ 0 w 10000"/>
                  <a:gd name="connsiteY3" fmla="*/ 15973 h 15973"/>
                  <a:gd name="connsiteX4" fmla="*/ 0 w 10000"/>
                  <a:gd name="connsiteY4" fmla="*/ 6595 h 15973"/>
                  <a:gd name="connsiteX0" fmla="*/ 119 w 10000"/>
                  <a:gd name="connsiteY0" fmla="*/ 6136 h 15973"/>
                  <a:gd name="connsiteX1" fmla="*/ 10000 w 10000"/>
                  <a:gd name="connsiteY1" fmla="*/ 0 h 15973"/>
                  <a:gd name="connsiteX2" fmla="*/ 10000 w 10000"/>
                  <a:gd name="connsiteY2" fmla="*/ 15973 h 15973"/>
                  <a:gd name="connsiteX3" fmla="*/ 0 w 10000"/>
                  <a:gd name="connsiteY3" fmla="*/ 15973 h 15973"/>
                  <a:gd name="connsiteX4" fmla="*/ 119 w 10000"/>
                  <a:gd name="connsiteY4" fmla="*/ 6136 h 15973"/>
                  <a:gd name="connsiteX0" fmla="*/ 8 w 9889"/>
                  <a:gd name="connsiteY0" fmla="*/ 6136 h 16432"/>
                  <a:gd name="connsiteX1" fmla="*/ 9889 w 9889"/>
                  <a:gd name="connsiteY1" fmla="*/ 0 h 16432"/>
                  <a:gd name="connsiteX2" fmla="*/ 9889 w 9889"/>
                  <a:gd name="connsiteY2" fmla="*/ 15973 h 16432"/>
                  <a:gd name="connsiteX3" fmla="*/ 68 w 9889"/>
                  <a:gd name="connsiteY3" fmla="*/ 16432 h 16432"/>
                  <a:gd name="connsiteX4" fmla="*/ 8 w 9889"/>
                  <a:gd name="connsiteY4" fmla="*/ 6136 h 16432"/>
                  <a:gd name="connsiteX0" fmla="*/ 30 w 10022"/>
                  <a:gd name="connsiteY0" fmla="*/ 3734 h 10000"/>
                  <a:gd name="connsiteX1" fmla="*/ 10022 w 10022"/>
                  <a:gd name="connsiteY1" fmla="*/ 0 h 10000"/>
                  <a:gd name="connsiteX2" fmla="*/ 10022 w 10022"/>
                  <a:gd name="connsiteY2" fmla="*/ 9721 h 10000"/>
                  <a:gd name="connsiteX3" fmla="*/ 0 w 10022"/>
                  <a:gd name="connsiteY3" fmla="*/ 10000 h 10000"/>
                  <a:gd name="connsiteX4" fmla="*/ 30 w 10022"/>
                  <a:gd name="connsiteY4" fmla="*/ 3734 h 10000"/>
                  <a:gd name="connsiteX0" fmla="*/ 30 w 10031"/>
                  <a:gd name="connsiteY0" fmla="*/ 3734 h 10000"/>
                  <a:gd name="connsiteX1" fmla="*/ 10022 w 10031"/>
                  <a:gd name="connsiteY1" fmla="*/ 0 h 10000"/>
                  <a:gd name="connsiteX2" fmla="*/ 10031 w 10031"/>
                  <a:gd name="connsiteY2" fmla="*/ 9588 h 10000"/>
                  <a:gd name="connsiteX3" fmla="*/ 0 w 10031"/>
                  <a:gd name="connsiteY3" fmla="*/ 10000 h 10000"/>
                  <a:gd name="connsiteX4" fmla="*/ 30 w 10031"/>
                  <a:gd name="connsiteY4" fmla="*/ 3734 h 10000"/>
                  <a:gd name="connsiteX0" fmla="*/ 30 w 10040"/>
                  <a:gd name="connsiteY0" fmla="*/ 3867 h 10133"/>
                  <a:gd name="connsiteX1" fmla="*/ 10040 w 10040"/>
                  <a:gd name="connsiteY1" fmla="*/ 0 h 10133"/>
                  <a:gd name="connsiteX2" fmla="*/ 10031 w 10040"/>
                  <a:gd name="connsiteY2" fmla="*/ 9721 h 10133"/>
                  <a:gd name="connsiteX3" fmla="*/ 0 w 10040"/>
                  <a:gd name="connsiteY3" fmla="*/ 10133 h 10133"/>
                  <a:gd name="connsiteX4" fmla="*/ 30 w 10040"/>
                  <a:gd name="connsiteY4" fmla="*/ 3867 h 10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0" h="10133">
                    <a:moveTo>
                      <a:pt x="30" y="3867"/>
                    </a:moveTo>
                    <a:lnTo>
                      <a:pt x="10040" y="0"/>
                    </a:lnTo>
                    <a:cubicBezTo>
                      <a:pt x="10037" y="3240"/>
                      <a:pt x="10034" y="6481"/>
                      <a:pt x="10031" y="9721"/>
                    </a:cubicBezTo>
                    <a:lnTo>
                      <a:pt x="0" y="10133"/>
                    </a:lnTo>
                    <a:cubicBezTo>
                      <a:pt x="40" y="8138"/>
                      <a:pt x="-10" y="5863"/>
                      <a:pt x="30" y="3867"/>
                    </a:cubicBez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rganigramme : Entrée manuelle 5"/>
              <p:cNvSpPr/>
              <p:nvPr/>
            </p:nvSpPr>
            <p:spPr>
              <a:xfrm flipH="1">
                <a:off x="-25390" y="6830621"/>
                <a:ext cx="3647879" cy="74039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0 w 10000"/>
                  <a:gd name="connsiteY0" fmla="*/ 1081 h 10000"/>
                  <a:gd name="connsiteX1" fmla="*/ 10000 w 10000"/>
                  <a:gd name="connsiteY1" fmla="*/ 0 h 10000"/>
                  <a:gd name="connsiteX2" fmla="*/ 10000 w 10000"/>
                  <a:gd name="connsiteY2" fmla="*/ 10000 h 10000"/>
                  <a:gd name="connsiteX3" fmla="*/ 0 w 10000"/>
                  <a:gd name="connsiteY3" fmla="*/ 10000 h 10000"/>
                  <a:gd name="connsiteX4" fmla="*/ 30 w 10000"/>
                  <a:gd name="connsiteY4" fmla="*/ 1081 h 10000"/>
                  <a:gd name="connsiteX0" fmla="*/ 30 w 10000"/>
                  <a:gd name="connsiteY0" fmla="*/ 7054 h 15973"/>
                  <a:gd name="connsiteX1" fmla="*/ 10000 w 10000"/>
                  <a:gd name="connsiteY1" fmla="*/ 0 h 15973"/>
                  <a:gd name="connsiteX2" fmla="*/ 10000 w 10000"/>
                  <a:gd name="connsiteY2" fmla="*/ 15973 h 15973"/>
                  <a:gd name="connsiteX3" fmla="*/ 0 w 10000"/>
                  <a:gd name="connsiteY3" fmla="*/ 15973 h 15973"/>
                  <a:gd name="connsiteX4" fmla="*/ 30 w 10000"/>
                  <a:gd name="connsiteY4" fmla="*/ 7054 h 15973"/>
                  <a:gd name="connsiteX0" fmla="*/ 0 w 10000"/>
                  <a:gd name="connsiteY0" fmla="*/ 6595 h 15973"/>
                  <a:gd name="connsiteX1" fmla="*/ 10000 w 10000"/>
                  <a:gd name="connsiteY1" fmla="*/ 0 h 15973"/>
                  <a:gd name="connsiteX2" fmla="*/ 10000 w 10000"/>
                  <a:gd name="connsiteY2" fmla="*/ 15973 h 15973"/>
                  <a:gd name="connsiteX3" fmla="*/ 0 w 10000"/>
                  <a:gd name="connsiteY3" fmla="*/ 15973 h 15973"/>
                  <a:gd name="connsiteX4" fmla="*/ 0 w 10000"/>
                  <a:gd name="connsiteY4" fmla="*/ 6595 h 15973"/>
                  <a:gd name="connsiteX0" fmla="*/ 119 w 10000"/>
                  <a:gd name="connsiteY0" fmla="*/ 6136 h 15973"/>
                  <a:gd name="connsiteX1" fmla="*/ 10000 w 10000"/>
                  <a:gd name="connsiteY1" fmla="*/ 0 h 15973"/>
                  <a:gd name="connsiteX2" fmla="*/ 10000 w 10000"/>
                  <a:gd name="connsiteY2" fmla="*/ 15973 h 15973"/>
                  <a:gd name="connsiteX3" fmla="*/ 0 w 10000"/>
                  <a:gd name="connsiteY3" fmla="*/ 15973 h 15973"/>
                  <a:gd name="connsiteX4" fmla="*/ 119 w 10000"/>
                  <a:gd name="connsiteY4" fmla="*/ 6136 h 15973"/>
                  <a:gd name="connsiteX0" fmla="*/ 8 w 9889"/>
                  <a:gd name="connsiteY0" fmla="*/ 6136 h 16432"/>
                  <a:gd name="connsiteX1" fmla="*/ 9889 w 9889"/>
                  <a:gd name="connsiteY1" fmla="*/ 0 h 16432"/>
                  <a:gd name="connsiteX2" fmla="*/ 9889 w 9889"/>
                  <a:gd name="connsiteY2" fmla="*/ 15973 h 16432"/>
                  <a:gd name="connsiteX3" fmla="*/ 68 w 9889"/>
                  <a:gd name="connsiteY3" fmla="*/ 16432 h 16432"/>
                  <a:gd name="connsiteX4" fmla="*/ 8 w 9889"/>
                  <a:gd name="connsiteY4" fmla="*/ 6136 h 16432"/>
                  <a:gd name="connsiteX0" fmla="*/ 30 w 10022"/>
                  <a:gd name="connsiteY0" fmla="*/ 3734 h 10000"/>
                  <a:gd name="connsiteX1" fmla="*/ 10022 w 10022"/>
                  <a:gd name="connsiteY1" fmla="*/ 0 h 10000"/>
                  <a:gd name="connsiteX2" fmla="*/ 10022 w 10022"/>
                  <a:gd name="connsiteY2" fmla="*/ 9721 h 10000"/>
                  <a:gd name="connsiteX3" fmla="*/ 0 w 10022"/>
                  <a:gd name="connsiteY3" fmla="*/ 10000 h 10000"/>
                  <a:gd name="connsiteX4" fmla="*/ 30 w 10022"/>
                  <a:gd name="connsiteY4" fmla="*/ 3734 h 10000"/>
                  <a:gd name="connsiteX0" fmla="*/ 30 w 10022"/>
                  <a:gd name="connsiteY0" fmla="*/ 3734 h 9785"/>
                  <a:gd name="connsiteX1" fmla="*/ 10022 w 10022"/>
                  <a:gd name="connsiteY1" fmla="*/ 0 h 9785"/>
                  <a:gd name="connsiteX2" fmla="*/ 10022 w 10022"/>
                  <a:gd name="connsiteY2" fmla="*/ 9721 h 9785"/>
                  <a:gd name="connsiteX3" fmla="*/ 0 w 10022"/>
                  <a:gd name="connsiteY3" fmla="*/ 9785 h 9785"/>
                  <a:gd name="connsiteX4" fmla="*/ 30 w 10022"/>
                  <a:gd name="connsiteY4" fmla="*/ 3734 h 9785"/>
                  <a:gd name="connsiteX0" fmla="*/ 9 w 10037"/>
                  <a:gd name="connsiteY0" fmla="*/ 4035 h 10000"/>
                  <a:gd name="connsiteX1" fmla="*/ 10037 w 10037"/>
                  <a:gd name="connsiteY1" fmla="*/ 0 h 10000"/>
                  <a:gd name="connsiteX2" fmla="*/ 10037 w 10037"/>
                  <a:gd name="connsiteY2" fmla="*/ 9935 h 10000"/>
                  <a:gd name="connsiteX3" fmla="*/ 37 w 10037"/>
                  <a:gd name="connsiteY3" fmla="*/ 10000 h 10000"/>
                  <a:gd name="connsiteX4" fmla="*/ 9 w 10037"/>
                  <a:gd name="connsiteY4" fmla="*/ 4035 h 10000"/>
                  <a:gd name="connsiteX0" fmla="*/ 9 w 10037"/>
                  <a:gd name="connsiteY0" fmla="*/ 3854 h 10000"/>
                  <a:gd name="connsiteX1" fmla="*/ 10037 w 10037"/>
                  <a:gd name="connsiteY1" fmla="*/ 0 h 10000"/>
                  <a:gd name="connsiteX2" fmla="*/ 10037 w 10037"/>
                  <a:gd name="connsiteY2" fmla="*/ 9935 h 10000"/>
                  <a:gd name="connsiteX3" fmla="*/ 37 w 10037"/>
                  <a:gd name="connsiteY3" fmla="*/ 10000 h 10000"/>
                  <a:gd name="connsiteX4" fmla="*/ 9 w 10037"/>
                  <a:gd name="connsiteY4" fmla="*/ 3854 h 10000"/>
                  <a:gd name="connsiteX0" fmla="*/ 9 w 10037"/>
                  <a:gd name="connsiteY0" fmla="*/ 3854 h 10181"/>
                  <a:gd name="connsiteX1" fmla="*/ 10037 w 10037"/>
                  <a:gd name="connsiteY1" fmla="*/ 0 h 10181"/>
                  <a:gd name="connsiteX2" fmla="*/ 10037 w 10037"/>
                  <a:gd name="connsiteY2" fmla="*/ 9935 h 10181"/>
                  <a:gd name="connsiteX3" fmla="*/ 37 w 10037"/>
                  <a:gd name="connsiteY3" fmla="*/ 10181 h 10181"/>
                  <a:gd name="connsiteX4" fmla="*/ 9 w 10037"/>
                  <a:gd name="connsiteY4" fmla="*/ 3854 h 10181"/>
                  <a:gd name="connsiteX0" fmla="*/ 13 w 10041"/>
                  <a:gd name="connsiteY0" fmla="*/ 3854 h 10181"/>
                  <a:gd name="connsiteX1" fmla="*/ 10041 w 10041"/>
                  <a:gd name="connsiteY1" fmla="*/ 0 h 10181"/>
                  <a:gd name="connsiteX2" fmla="*/ 10041 w 10041"/>
                  <a:gd name="connsiteY2" fmla="*/ 9935 h 10181"/>
                  <a:gd name="connsiteX3" fmla="*/ 41 w 10041"/>
                  <a:gd name="connsiteY3" fmla="*/ 10181 h 10181"/>
                  <a:gd name="connsiteX4" fmla="*/ 13 w 10041"/>
                  <a:gd name="connsiteY4" fmla="*/ 3854 h 10181"/>
                  <a:gd name="connsiteX0" fmla="*/ 12 w 10040"/>
                  <a:gd name="connsiteY0" fmla="*/ 3854 h 10181"/>
                  <a:gd name="connsiteX1" fmla="*/ 10040 w 10040"/>
                  <a:gd name="connsiteY1" fmla="*/ 0 h 10181"/>
                  <a:gd name="connsiteX2" fmla="*/ 10040 w 10040"/>
                  <a:gd name="connsiteY2" fmla="*/ 9935 h 10181"/>
                  <a:gd name="connsiteX3" fmla="*/ 40 w 10040"/>
                  <a:gd name="connsiteY3" fmla="*/ 10181 h 10181"/>
                  <a:gd name="connsiteX4" fmla="*/ 12 w 10040"/>
                  <a:gd name="connsiteY4" fmla="*/ 3854 h 10181"/>
                  <a:gd name="connsiteX0" fmla="*/ 16 w 10017"/>
                  <a:gd name="connsiteY0" fmla="*/ 3764 h 10181"/>
                  <a:gd name="connsiteX1" fmla="*/ 10017 w 10017"/>
                  <a:gd name="connsiteY1" fmla="*/ 0 h 10181"/>
                  <a:gd name="connsiteX2" fmla="*/ 10017 w 10017"/>
                  <a:gd name="connsiteY2" fmla="*/ 9935 h 10181"/>
                  <a:gd name="connsiteX3" fmla="*/ 17 w 10017"/>
                  <a:gd name="connsiteY3" fmla="*/ 10181 h 10181"/>
                  <a:gd name="connsiteX4" fmla="*/ 16 w 10017"/>
                  <a:gd name="connsiteY4" fmla="*/ 3764 h 10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 h="10181">
                    <a:moveTo>
                      <a:pt x="16" y="3764"/>
                    </a:moveTo>
                    <a:lnTo>
                      <a:pt x="10017" y="0"/>
                    </a:lnTo>
                    <a:lnTo>
                      <a:pt x="10017" y="9935"/>
                    </a:lnTo>
                    <a:lnTo>
                      <a:pt x="17" y="10181"/>
                    </a:lnTo>
                    <a:cubicBezTo>
                      <a:pt x="30" y="10132"/>
                      <a:pt x="-24" y="5804"/>
                      <a:pt x="16" y="3764"/>
                    </a:cubicBez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3" name="Rectangle à coins arrondis 12"/>
            <p:cNvSpPr/>
            <p:nvPr/>
          </p:nvSpPr>
          <p:spPr>
            <a:xfrm>
              <a:off x="3819915" y="6523630"/>
              <a:ext cx="3097721" cy="816611"/>
            </a:xfrm>
            <a:prstGeom prst="roundRect">
              <a:avLst>
                <a:gd name="adj" fmla="val 30216"/>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à coins arrondis 13"/>
            <p:cNvSpPr/>
            <p:nvPr/>
          </p:nvSpPr>
          <p:spPr>
            <a:xfrm>
              <a:off x="7280058" y="6741208"/>
              <a:ext cx="726905" cy="657565"/>
            </a:xfrm>
            <a:prstGeom prst="roundRect">
              <a:avLst>
                <a:gd name="adj" fmla="val 153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cxnSp>
        <p:nvCxnSpPr>
          <p:cNvPr id="21" name="Connecteur droit 20"/>
          <p:cNvCxnSpPr/>
          <p:nvPr/>
        </p:nvCxnSpPr>
        <p:spPr>
          <a:xfrm flipH="1">
            <a:off x="7262949" y="870857"/>
            <a:ext cx="17109"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27" name="Groupe 26"/>
          <p:cNvGrpSpPr/>
          <p:nvPr/>
        </p:nvGrpSpPr>
        <p:grpSpPr>
          <a:xfrm>
            <a:off x="7149736" y="-14888"/>
            <a:ext cx="3564000" cy="4839437"/>
            <a:chOff x="7149736" y="-14888"/>
            <a:chExt cx="3564000" cy="4839437"/>
          </a:xfrm>
        </p:grpSpPr>
        <p:sp>
          <p:nvSpPr>
            <p:cNvPr id="17" name="Organigramme : Processus 16"/>
            <p:cNvSpPr/>
            <p:nvPr/>
          </p:nvSpPr>
          <p:spPr>
            <a:xfrm>
              <a:off x="7149736" y="-14888"/>
              <a:ext cx="3564000" cy="4839437"/>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0 w 10000"/>
                <a:gd name="connsiteY3" fmla="*/ 9604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0" y="9604"/>
                  </a:lnTo>
                  <a:lnTo>
                    <a:pt x="0" y="0"/>
                  </a:ln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lIns="72000" tIns="252000" rtlCol="0" anchor="t" anchorCtr="0"/>
            <a:lstStyle/>
            <a:p>
              <a:pPr algn="ctr"/>
              <a:r>
                <a:rPr lang="en-GB" sz="2800" b="1" spc="-150" dirty="0">
                  <a:latin typeface="Century Gothic" panose="020B0502020202020204" pitchFamily="34" charset="0"/>
                </a:rPr>
                <a:t>BE AWARE!</a:t>
              </a:r>
            </a:p>
            <a:p>
              <a:pPr algn="ctr">
                <a:spcBef>
                  <a:spcPts val="600"/>
                </a:spcBef>
              </a:pPr>
              <a:r>
                <a:rPr lang="en-GB" sz="1600" b="1" i="1" dirty="0"/>
                <a:t>Humulus scandens</a:t>
              </a:r>
            </a:p>
            <a:p>
              <a:pPr algn="ctr">
                <a:lnSpc>
                  <a:spcPts val="1100"/>
                </a:lnSpc>
              </a:pPr>
              <a:r>
                <a:rPr lang="en-GB" sz="1100" b="1" dirty="0"/>
                <a:t>A threat to the EPPO region</a:t>
              </a:r>
            </a:p>
          </p:txBody>
        </p:sp>
        <p:cxnSp>
          <p:nvCxnSpPr>
            <p:cNvPr id="23" name="Connecteur droit 22"/>
            <p:cNvCxnSpPr>
              <a:cxnSpLocks/>
            </p:cNvCxnSpPr>
            <p:nvPr/>
          </p:nvCxnSpPr>
          <p:spPr>
            <a:xfrm>
              <a:off x="7280058" y="870857"/>
              <a:ext cx="26882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Connecteur droit 25"/>
            <p:cNvCxnSpPr>
              <a:cxnSpLocks/>
            </p:cNvCxnSpPr>
            <p:nvPr/>
          </p:nvCxnSpPr>
          <p:spPr>
            <a:xfrm>
              <a:off x="10321643" y="870857"/>
              <a:ext cx="23749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30" name="Image 29"/>
          <p:cNvPicPr>
            <a:picLocks noChangeAspect="1"/>
          </p:cNvPicPr>
          <p:nvPr/>
        </p:nvPicPr>
        <p:blipFill>
          <a:blip r:embed="rId2"/>
          <a:stretch>
            <a:fillRect/>
          </a:stretch>
        </p:blipFill>
        <p:spPr>
          <a:xfrm>
            <a:off x="7346088" y="6778966"/>
            <a:ext cx="597939" cy="625750"/>
          </a:xfrm>
          <a:prstGeom prst="rect">
            <a:avLst/>
          </a:prstGeom>
        </p:spPr>
      </p:pic>
      <p:sp>
        <p:nvSpPr>
          <p:cNvPr id="3" name="ZoneTexte 2"/>
          <p:cNvSpPr txBox="1"/>
          <p:nvPr/>
        </p:nvSpPr>
        <p:spPr>
          <a:xfrm>
            <a:off x="8166512" y="7112432"/>
            <a:ext cx="2155131" cy="430887"/>
          </a:xfrm>
          <a:prstGeom prst="rect">
            <a:avLst/>
          </a:prstGeom>
          <a:noFill/>
        </p:spPr>
        <p:txBody>
          <a:bodyPr wrap="square" rtlCol="0">
            <a:spAutoFit/>
          </a:bodyPr>
          <a:lstStyle/>
          <a:p>
            <a:r>
              <a:rPr lang="en-GB" sz="1050" b="1" dirty="0">
                <a:solidFill>
                  <a:schemeClr val="bg1"/>
                </a:solidFill>
                <a:latin typeface="Calibri" panose="020F0502020204030204" pitchFamily="34" charset="0"/>
                <a:cs typeface="Calibri" panose="020F0502020204030204" pitchFamily="34" charset="0"/>
              </a:rPr>
              <a:t>Prepared in collaboration </a:t>
            </a:r>
            <a:br>
              <a:rPr lang="en-GB" sz="1050" b="1" dirty="0">
                <a:solidFill>
                  <a:schemeClr val="bg1"/>
                </a:solidFill>
                <a:latin typeface="Calibri" panose="020F0502020204030204" pitchFamily="34" charset="0"/>
                <a:cs typeface="Calibri" panose="020F0502020204030204" pitchFamily="34" charset="0"/>
              </a:rPr>
            </a:br>
            <a:r>
              <a:rPr lang="en-GB" sz="1050" b="1" dirty="0">
                <a:solidFill>
                  <a:schemeClr val="bg1"/>
                </a:solidFill>
                <a:latin typeface="Calibri" panose="020F0502020204030204" pitchFamily="34" charset="0"/>
                <a:cs typeface="Calibri" panose="020F0502020204030204" pitchFamily="34" charset="0"/>
              </a:rPr>
              <a:t>with EPPO – www.eppo.int</a:t>
            </a:r>
          </a:p>
        </p:txBody>
      </p:sp>
      <p:sp>
        <p:nvSpPr>
          <p:cNvPr id="4" name="ZoneTexte 3"/>
          <p:cNvSpPr txBox="1"/>
          <p:nvPr/>
        </p:nvSpPr>
        <p:spPr>
          <a:xfrm>
            <a:off x="7346088" y="5133109"/>
            <a:ext cx="3086385" cy="695575"/>
          </a:xfrm>
          <a:prstGeom prst="rect">
            <a:avLst/>
          </a:prstGeom>
          <a:noFill/>
        </p:spPr>
        <p:txBody>
          <a:bodyPr wrap="square" rtlCol="0">
            <a:spAutoFit/>
          </a:bodyPr>
          <a:lstStyle/>
          <a:p>
            <a:pPr algn="ctr"/>
            <a:r>
              <a:rPr lang="en-GB" dirty="0"/>
              <a:t>Your  institution name</a:t>
            </a:r>
          </a:p>
          <a:p>
            <a:pPr algn="ctr"/>
            <a:r>
              <a:rPr lang="en-GB" dirty="0"/>
              <a:t>Logo</a:t>
            </a:r>
          </a:p>
        </p:txBody>
      </p:sp>
      <p:sp>
        <p:nvSpPr>
          <p:cNvPr id="5" name="ZoneTexte 4"/>
          <p:cNvSpPr txBox="1"/>
          <p:nvPr/>
        </p:nvSpPr>
        <p:spPr>
          <a:xfrm>
            <a:off x="406590" y="935509"/>
            <a:ext cx="2943062" cy="3046988"/>
          </a:xfrm>
          <a:prstGeom prst="rect">
            <a:avLst/>
          </a:prstGeom>
          <a:noFill/>
        </p:spPr>
        <p:txBody>
          <a:bodyPr wrap="square" rtlCol="0">
            <a:spAutoFit/>
          </a:bodyPr>
          <a:lstStyle/>
          <a:p>
            <a:pPr algn="just"/>
            <a:r>
              <a:rPr lang="en-GB" sz="1200" dirty="0"/>
              <a:t>Leaves are opposite, blades are light green, cordate, palmately lobed with 5-7(-9) lobes, 5-12 cm long with petioles longer than the blade. Inflorescences the male inflorescences form an erected branched panicle, 15-25 cm, flower anthers without glands, female inflorescences are ovoid cone-like spikes; bracteole ovate-orbiculate, 7-10 mm, pilose, margins densely ciliate-hairy. </a:t>
            </a:r>
          </a:p>
          <a:p>
            <a:pPr algn="just"/>
            <a:endParaRPr lang="en-GB" sz="1200" dirty="0"/>
          </a:p>
          <a:p>
            <a:pPr algn="just"/>
            <a:r>
              <a:rPr lang="en-GB" sz="1200" dirty="0"/>
              <a:t>Three 7-lobed leaves of </a:t>
            </a:r>
            <a:r>
              <a:rPr lang="en-GB" sz="1200" i="1" dirty="0"/>
              <a:t>H. scandens </a:t>
            </a:r>
            <a:r>
              <a:rPr lang="en-GB" sz="1200" dirty="0"/>
              <a:t>(below) compared to 1-4 lobed leaves of </a:t>
            </a:r>
            <a:r>
              <a:rPr lang="en-GB" sz="1200" i="1" dirty="0"/>
              <a:t>H. lupulus </a:t>
            </a:r>
            <a:r>
              <a:rPr lang="en-GB" sz="1200" dirty="0"/>
              <a:t>(above). See the petiole longer than the leaf for </a:t>
            </a:r>
            <a:r>
              <a:rPr lang="en-GB" sz="1200" i="1" dirty="0"/>
              <a:t>H. scandens</a:t>
            </a:r>
            <a:r>
              <a:rPr lang="en-GB" sz="1200" dirty="0"/>
              <a:t> and the lighter green colour of the leaves.</a:t>
            </a:r>
          </a:p>
        </p:txBody>
      </p:sp>
      <p:sp>
        <p:nvSpPr>
          <p:cNvPr id="6" name="ZoneTexte 5"/>
          <p:cNvSpPr txBox="1"/>
          <p:nvPr/>
        </p:nvSpPr>
        <p:spPr>
          <a:xfrm>
            <a:off x="3668898" y="935509"/>
            <a:ext cx="3139967" cy="3046988"/>
          </a:xfrm>
          <a:prstGeom prst="rect">
            <a:avLst/>
          </a:prstGeom>
          <a:noFill/>
        </p:spPr>
        <p:txBody>
          <a:bodyPr wrap="square" rtlCol="0">
            <a:spAutoFit/>
          </a:bodyPr>
          <a:lstStyle/>
          <a:p>
            <a:pPr algn="just"/>
            <a:r>
              <a:rPr lang="en-GB" sz="1200" dirty="0"/>
              <a:t>Because </a:t>
            </a:r>
            <a:r>
              <a:rPr lang="en-IE" sz="1200" i="1" dirty="0"/>
              <a:t>Humulus scandens </a:t>
            </a:r>
            <a:r>
              <a:rPr lang="en-IE" sz="1200" dirty="0"/>
              <a:t>has the potential to </a:t>
            </a:r>
            <a:r>
              <a:rPr lang="en-GB" sz="1200" dirty="0"/>
              <a:t>impact the habitats it invaded, including native plant species and important ecosystem services, it is important to report any sightings to plant protection authorities. Early detection will allow a rapid implementation of appropriate measures against </a:t>
            </a:r>
            <a:r>
              <a:rPr lang="en-IE" sz="1200" i="1" dirty="0"/>
              <a:t>Humulus scandens</a:t>
            </a:r>
            <a:r>
              <a:rPr lang="en-GB" sz="1200" dirty="0"/>
              <a:t>.   </a:t>
            </a:r>
          </a:p>
          <a:p>
            <a:r>
              <a:rPr lang="en-GB" sz="1200" dirty="0"/>
              <a:t> </a:t>
            </a:r>
          </a:p>
          <a:p>
            <a:r>
              <a:rPr lang="en-GB" sz="1200" dirty="0"/>
              <a:t>If you see </a:t>
            </a:r>
            <a:r>
              <a:rPr lang="en-IE" sz="1200" i="1" dirty="0"/>
              <a:t>Humulus scandens</a:t>
            </a:r>
            <a:r>
              <a:rPr lang="en-GB" sz="1200" dirty="0"/>
              <a:t>:  </a:t>
            </a:r>
          </a:p>
          <a:p>
            <a:pPr marL="171450" indent="-171450" algn="just">
              <a:buFont typeface="Arial" panose="020B0604020202020204" pitchFamily="34" charset="0"/>
              <a:buChar char="•"/>
            </a:pPr>
            <a:r>
              <a:rPr lang="en-GB" sz="1200" dirty="0"/>
              <a:t>Check the identification of the species with other vine like species.</a:t>
            </a:r>
          </a:p>
          <a:p>
            <a:pPr marL="171450" indent="-171450" algn="just">
              <a:buFont typeface="Arial" panose="020B0604020202020204" pitchFamily="34" charset="0"/>
              <a:buChar char="•"/>
            </a:pPr>
            <a:r>
              <a:rPr lang="en-GB" sz="1200" dirty="0"/>
              <a:t>Whenever possible, take a picture of the plant, record exact location, date and habitat where it was observed.</a:t>
            </a:r>
          </a:p>
          <a:p>
            <a:pPr marL="171450" indent="-171450">
              <a:buFont typeface="Arial" panose="020B0604020202020204" pitchFamily="34" charset="0"/>
              <a:buChar char="•"/>
            </a:pPr>
            <a:r>
              <a:rPr lang="en-GB" sz="1200" dirty="0"/>
              <a:t>Contact us.</a:t>
            </a:r>
          </a:p>
        </p:txBody>
      </p:sp>
      <p:sp>
        <p:nvSpPr>
          <p:cNvPr id="12" name="ZoneTexte 11"/>
          <p:cNvSpPr txBox="1"/>
          <p:nvPr/>
        </p:nvSpPr>
        <p:spPr>
          <a:xfrm>
            <a:off x="3998982" y="4773895"/>
            <a:ext cx="2578567" cy="393954"/>
          </a:xfrm>
          <a:prstGeom prst="rect">
            <a:avLst/>
          </a:prstGeom>
          <a:noFill/>
        </p:spPr>
        <p:txBody>
          <a:bodyPr wrap="square" rtlCol="0">
            <a:spAutoFit/>
          </a:bodyPr>
          <a:lstStyle/>
          <a:p>
            <a:pPr algn="ctr"/>
            <a:r>
              <a:rPr lang="en-GB" dirty="0"/>
              <a:t>Your contact details</a:t>
            </a:r>
          </a:p>
        </p:txBody>
      </p:sp>
      <p:pic>
        <p:nvPicPr>
          <p:cNvPr id="31" name="Image 9">
            <a:extLst>
              <a:ext uri="{FF2B5EF4-FFF2-40B4-BE49-F238E27FC236}">
                <a16:creationId xmlns:a16="http://schemas.microsoft.com/office/drawing/2014/main" id="{156B44EB-4693-4A21-BF0B-B5736EFA94D4}"/>
              </a:ext>
            </a:extLst>
          </p:cNvPr>
          <p:cNvPicPr/>
          <p:nvPr/>
        </p:nvPicPr>
        <p:blipFill>
          <a:blip r:embed="rId3" cstate="email">
            <a:extLst>
              <a:ext uri="{28A0092B-C50C-407E-A947-70E740481C1C}">
                <a14:useLocalDpi xmlns:a14="http://schemas.microsoft.com/office/drawing/2010/main"/>
              </a:ext>
            </a:extLst>
          </a:blip>
          <a:stretch>
            <a:fillRect/>
          </a:stretch>
        </p:blipFill>
        <p:spPr>
          <a:xfrm>
            <a:off x="7149736" y="1175323"/>
            <a:ext cx="3562610" cy="2902153"/>
          </a:xfrm>
          <a:prstGeom prst="rect">
            <a:avLst/>
          </a:prstGeom>
          <a:ln w="19050">
            <a:noFill/>
          </a:ln>
        </p:spPr>
      </p:pic>
      <p:pic>
        <p:nvPicPr>
          <p:cNvPr id="33" name="Image 10">
            <a:extLst>
              <a:ext uri="{FF2B5EF4-FFF2-40B4-BE49-F238E27FC236}">
                <a16:creationId xmlns:a16="http://schemas.microsoft.com/office/drawing/2014/main" id="{FC2146D2-F1A5-40D8-9FA5-7E53D16B9569}"/>
              </a:ext>
            </a:extLst>
          </p:cNvPr>
          <p:cNvPicPr/>
          <p:nvPr/>
        </p:nvPicPr>
        <p:blipFill>
          <a:blip r:embed="rId4" cstate="email">
            <a:extLst>
              <a:ext uri="{28A0092B-C50C-407E-A947-70E740481C1C}">
                <a14:useLocalDpi xmlns:a14="http://schemas.microsoft.com/office/drawing/2010/main"/>
              </a:ext>
            </a:extLst>
          </a:blip>
          <a:stretch>
            <a:fillRect/>
          </a:stretch>
        </p:blipFill>
        <p:spPr>
          <a:xfrm>
            <a:off x="505940" y="4175675"/>
            <a:ext cx="2730859" cy="2148198"/>
          </a:xfrm>
          <a:prstGeom prst="rect">
            <a:avLst/>
          </a:prstGeom>
          <a:ln w="15875">
            <a:noFill/>
          </a:ln>
        </p:spPr>
      </p:pic>
      <p:sp>
        <p:nvSpPr>
          <p:cNvPr id="16" name="TextBox 15">
            <a:extLst>
              <a:ext uri="{FF2B5EF4-FFF2-40B4-BE49-F238E27FC236}">
                <a16:creationId xmlns:a16="http://schemas.microsoft.com/office/drawing/2014/main" id="{4BB295F9-871E-4975-BBC1-03A63A576609}"/>
              </a:ext>
            </a:extLst>
          </p:cNvPr>
          <p:cNvSpPr txBox="1"/>
          <p:nvPr/>
        </p:nvSpPr>
        <p:spPr>
          <a:xfrm>
            <a:off x="457200" y="6998583"/>
            <a:ext cx="3121226" cy="400110"/>
          </a:xfrm>
          <a:prstGeom prst="rect">
            <a:avLst/>
          </a:prstGeom>
          <a:noFill/>
        </p:spPr>
        <p:txBody>
          <a:bodyPr wrap="square" rtlCol="0">
            <a:spAutoFit/>
          </a:bodyPr>
          <a:lstStyle/>
          <a:p>
            <a:r>
              <a:rPr lang="en-GB" sz="1000" dirty="0"/>
              <a:t>All images </a:t>
            </a:r>
            <a:r>
              <a:rPr lang="en-GB" sz="1000" i="1" dirty="0"/>
              <a:t>© Guillaume FRIED (</a:t>
            </a:r>
            <a:r>
              <a:rPr lang="en-GB" sz="1000" i="1" dirty="0" err="1"/>
              <a:t>Anses</a:t>
            </a:r>
            <a:r>
              <a:rPr lang="en-GB" sz="1000" i="1" dirty="0"/>
              <a:t>) © Guillaume FRIED (</a:t>
            </a:r>
            <a:r>
              <a:rPr lang="en-GB" sz="1000" i="1" dirty="0" err="1"/>
              <a:t>Anses</a:t>
            </a:r>
            <a:r>
              <a:rPr lang="en-GB" sz="1000" i="1" dirty="0"/>
              <a:t>)</a:t>
            </a:r>
            <a:endParaRPr lang="en-GB" sz="1000" dirty="0"/>
          </a:p>
        </p:txBody>
      </p:sp>
      <p:grpSp>
        <p:nvGrpSpPr>
          <p:cNvPr id="29" name="Group 28">
            <a:extLst>
              <a:ext uri="{FF2B5EF4-FFF2-40B4-BE49-F238E27FC236}">
                <a16:creationId xmlns:a16="http://schemas.microsoft.com/office/drawing/2014/main" id="{E585EBF1-DAA7-402B-B47F-CC2C11D93FAC}"/>
              </a:ext>
            </a:extLst>
          </p:cNvPr>
          <p:cNvGrpSpPr/>
          <p:nvPr/>
        </p:nvGrpSpPr>
        <p:grpSpPr>
          <a:xfrm>
            <a:off x="3771411" y="6119627"/>
            <a:ext cx="3037455" cy="1342522"/>
            <a:chOff x="3771411" y="6119627"/>
            <a:chExt cx="3037455" cy="1342522"/>
          </a:xfrm>
        </p:grpSpPr>
        <p:sp>
          <p:nvSpPr>
            <p:cNvPr id="34" name="ZoneTexte 27">
              <a:extLst>
                <a:ext uri="{FF2B5EF4-FFF2-40B4-BE49-F238E27FC236}">
                  <a16:creationId xmlns:a16="http://schemas.microsoft.com/office/drawing/2014/main" id="{DBB3EDB1-73E6-426B-B08C-E61C6EF2BC24}"/>
                </a:ext>
              </a:extLst>
            </p:cNvPr>
            <p:cNvSpPr txBox="1"/>
            <p:nvPr/>
          </p:nvSpPr>
          <p:spPr>
            <a:xfrm>
              <a:off x="3842502" y="6908151"/>
              <a:ext cx="2966364" cy="553998"/>
            </a:xfrm>
            <a:prstGeom prst="rect">
              <a:avLst/>
            </a:prstGeom>
            <a:noFill/>
          </p:spPr>
          <p:txBody>
            <a:bodyPr wrap="square" rtlCol="0">
              <a:spAutoFit/>
            </a:bodyPr>
            <a:lstStyle/>
            <a:p>
              <a:pPr algn="ctr"/>
              <a:r>
                <a:rPr lang="en-GB" sz="1000" dirty="0"/>
                <a:t>This leaflet has been prepared within the LIFE funded project LIFE15 PRE FR 001 in collaboration with the NERC Centre for Ecology and Hydrology </a:t>
              </a:r>
            </a:p>
          </p:txBody>
        </p:sp>
        <p:pic>
          <p:nvPicPr>
            <p:cNvPr id="35" name="Picture 34" descr="A close up of a sign&#10;&#10;Description generated with very high confidence">
              <a:extLst>
                <a:ext uri="{FF2B5EF4-FFF2-40B4-BE49-F238E27FC236}">
                  <a16:creationId xmlns:a16="http://schemas.microsoft.com/office/drawing/2014/main" id="{03E35987-8721-4673-8F3A-F1CF892454A8}"/>
                </a:ext>
              </a:extLst>
            </p:cNvPr>
            <p:cNvPicPr>
              <a:picLocks noChangeAspect="1"/>
            </p:cNvPicPr>
            <p:nvPr/>
          </p:nvPicPr>
          <p:blipFill>
            <a:blip r:embed="rId5"/>
            <a:stretch>
              <a:fillRect/>
            </a:stretch>
          </p:blipFill>
          <p:spPr>
            <a:xfrm>
              <a:off x="3771411" y="6119627"/>
              <a:ext cx="1122027" cy="811247"/>
            </a:xfrm>
            <a:prstGeom prst="rect">
              <a:avLst/>
            </a:prstGeom>
          </p:spPr>
        </p:pic>
        <p:pic>
          <p:nvPicPr>
            <p:cNvPr id="36" name="Picture 35" descr="Afficher l'image d'origine">
              <a:extLst>
                <a:ext uri="{FF2B5EF4-FFF2-40B4-BE49-F238E27FC236}">
                  <a16:creationId xmlns:a16="http://schemas.microsoft.com/office/drawing/2014/main" id="{29FA86CE-D7F6-4273-ABC3-289E9E420857}"/>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038961" y="6333037"/>
              <a:ext cx="1538588" cy="399124"/>
            </a:xfrm>
            <a:prstGeom prst="rect">
              <a:avLst/>
            </a:prstGeom>
            <a:noFill/>
            <a:ln>
              <a:noFill/>
            </a:ln>
          </p:spPr>
        </p:pic>
      </p:grpSp>
    </p:spTree>
    <p:extLst>
      <p:ext uri="{BB962C8B-B14F-4D97-AF65-F5344CB8AC3E}">
        <p14:creationId xmlns:p14="http://schemas.microsoft.com/office/powerpoint/2010/main" val="1633211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272191"/>
            <a:ext cx="10692000" cy="432000"/>
          </a:xfrm>
          <a:prstGeom prst="rect">
            <a:avLst/>
          </a:pr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tabLst>
                <a:tab pos="363538" algn="l"/>
                <a:tab pos="4032250" algn="l"/>
                <a:tab pos="7710488" algn="l"/>
              </a:tabLst>
            </a:pPr>
            <a:r>
              <a:rPr lang="en-GB" b="1" dirty="0"/>
              <a:t>	What is </a:t>
            </a:r>
            <a:r>
              <a:rPr lang="en-GB" b="1" i="1" dirty="0"/>
              <a:t>H. scandens</a:t>
            </a:r>
            <a:r>
              <a:rPr lang="en-GB" b="1" dirty="0"/>
              <a:t>? </a:t>
            </a:r>
            <a:r>
              <a:rPr lang="en-GB" b="1" i="1" dirty="0"/>
              <a:t>                       </a:t>
            </a:r>
            <a:r>
              <a:rPr lang="en-GB" b="1" dirty="0"/>
              <a:t>What is the problem?	Where is it found?</a:t>
            </a:r>
          </a:p>
        </p:txBody>
      </p:sp>
      <p:grpSp>
        <p:nvGrpSpPr>
          <p:cNvPr id="13" name="Groupe 12"/>
          <p:cNvGrpSpPr/>
          <p:nvPr/>
        </p:nvGrpSpPr>
        <p:grpSpPr>
          <a:xfrm>
            <a:off x="-13651" y="6804963"/>
            <a:ext cx="10717388" cy="753965"/>
            <a:chOff x="-25390" y="6826469"/>
            <a:chExt cx="10717388" cy="753965"/>
          </a:xfrm>
        </p:grpSpPr>
        <p:sp>
          <p:nvSpPr>
            <p:cNvPr id="6" name="Organigramme : Entrée manuelle 5"/>
            <p:cNvSpPr/>
            <p:nvPr/>
          </p:nvSpPr>
          <p:spPr>
            <a:xfrm>
              <a:off x="3605540" y="6826469"/>
              <a:ext cx="3449888" cy="74320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0 w 10000"/>
                <a:gd name="connsiteY0" fmla="*/ 1081 h 10000"/>
                <a:gd name="connsiteX1" fmla="*/ 10000 w 10000"/>
                <a:gd name="connsiteY1" fmla="*/ 0 h 10000"/>
                <a:gd name="connsiteX2" fmla="*/ 10000 w 10000"/>
                <a:gd name="connsiteY2" fmla="*/ 10000 h 10000"/>
                <a:gd name="connsiteX3" fmla="*/ 0 w 10000"/>
                <a:gd name="connsiteY3" fmla="*/ 10000 h 10000"/>
                <a:gd name="connsiteX4" fmla="*/ 30 w 10000"/>
                <a:gd name="connsiteY4" fmla="*/ 1081 h 10000"/>
                <a:gd name="connsiteX0" fmla="*/ 30 w 10000"/>
                <a:gd name="connsiteY0" fmla="*/ 7054 h 15973"/>
                <a:gd name="connsiteX1" fmla="*/ 10000 w 10000"/>
                <a:gd name="connsiteY1" fmla="*/ 0 h 15973"/>
                <a:gd name="connsiteX2" fmla="*/ 10000 w 10000"/>
                <a:gd name="connsiteY2" fmla="*/ 15973 h 15973"/>
                <a:gd name="connsiteX3" fmla="*/ 0 w 10000"/>
                <a:gd name="connsiteY3" fmla="*/ 15973 h 15973"/>
                <a:gd name="connsiteX4" fmla="*/ 30 w 10000"/>
                <a:gd name="connsiteY4" fmla="*/ 7054 h 15973"/>
                <a:gd name="connsiteX0" fmla="*/ 0 w 10000"/>
                <a:gd name="connsiteY0" fmla="*/ 6595 h 15973"/>
                <a:gd name="connsiteX1" fmla="*/ 10000 w 10000"/>
                <a:gd name="connsiteY1" fmla="*/ 0 h 15973"/>
                <a:gd name="connsiteX2" fmla="*/ 10000 w 10000"/>
                <a:gd name="connsiteY2" fmla="*/ 15973 h 15973"/>
                <a:gd name="connsiteX3" fmla="*/ 0 w 10000"/>
                <a:gd name="connsiteY3" fmla="*/ 15973 h 15973"/>
                <a:gd name="connsiteX4" fmla="*/ 0 w 10000"/>
                <a:gd name="connsiteY4" fmla="*/ 6595 h 15973"/>
                <a:gd name="connsiteX0" fmla="*/ 119 w 10000"/>
                <a:gd name="connsiteY0" fmla="*/ 6136 h 15973"/>
                <a:gd name="connsiteX1" fmla="*/ 10000 w 10000"/>
                <a:gd name="connsiteY1" fmla="*/ 0 h 15973"/>
                <a:gd name="connsiteX2" fmla="*/ 10000 w 10000"/>
                <a:gd name="connsiteY2" fmla="*/ 15973 h 15973"/>
                <a:gd name="connsiteX3" fmla="*/ 0 w 10000"/>
                <a:gd name="connsiteY3" fmla="*/ 15973 h 15973"/>
                <a:gd name="connsiteX4" fmla="*/ 119 w 10000"/>
                <a:gd name="connsiteY4" fmla="*/ 6136 h 15973"/>
                <a:gd name="connsiteX0" fmla="*/ 8 w 9889"/>
                <a:gd name="connsiteY0" fmla="*/ 6136 h 16432"/>
                <a:gd name="connsiteX1" fmla="*/ 9889 w 9889"/>
                <a:gd name="connsiteY1" fmla="*/ 0 h 16432"/>
                <a:gd name="connsiteX2" fmla="*/ 9889 w 9889"/>
                <a:gd name="connsiteY2" fmla="*/ 15973 h 16432"/>
                <a:gd name="connsiteX3" fmla="*/ 68 w 9889"/>
                <a:gd name="connsiteY3" fmla="*/ 16432 h 16432"/>
                <a:gd name="connsiteX4" fmla="*/ 8 w 9889"/>
                <a:gd name="connsiteY4" fmla="*/ 6136 h 16432"/>
                <a:gd name="connsiteX0" fmla="*/ 30 w 10022"/>
                <a:gd name="connsiteY0" fmla="*/ 3734 h 10000"/>
                <a:gd name="connsiteX1" fmla="*/ 10022 w 10022"/>
                <a:gd name="connsiteY1" fmla="*/ 0 h 10000"/>
                <a:gd name="connsiteX2" fmla="*/ 10022 w 10022"/>
                <a:gd name="connsiteY2" fmla="*/ 9721 h 10000"/>
                <a:gd name="connsiteX3" fmla="*/ 0 w 10022"/>
                <a:gd name="connsiteY3" fmla="*/ 10000 h 10000"/>
                <a:gd name="connsiteX4" fmla="*/ 30 w 10022"/>
                <a:gd name="connsiteY4" fmla="*/ 373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2" h="10000">
                  <a:moveTo>
                    <a:pt x="30" y="3734"/>
                  </a:moveTo>
                  <a:lnTo>
                    <a:pt x="10022" y="0"/>
                  </a:lnTo>
                  <a:lnTo>
                    <a:pt x="10022" y="9721"/>
                  </a:lnTo>
                  <a:lnTo>
                    <a:pt x="0" y="10000"/>
                  </a:lnTo>
                  <a:cubicBezTo>
                    <a:pt x="40" y="8005"/>
                    <a:pt x="-10" y="5730"/>
                    <a:pt x="30" y="3734"/>
                  </a:cubicBez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Organigramme : Entrée manuelle 5"/>
            <p:cNvSpPr/>
            <p:nvPr/>
          </p:nvSpPr>
          <p:spPr>
            <a:xfrm flipH="1">
              <a:off x="7048895" y="6827341"/>
              <a:ext cx="3643103" cy="75309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0 w 10000"/>
                <a:gd name="connsiteY0" fmla="*/ 1081 h 10000"/>
                <a:gd name="connsiteX1" fmla="*/ 10000 w 10000"/>
                <a:gd name="connsiteY1" fmla="*/ 0 h 10000"/>
                <a:gd name="connsiteX2" fmla="*/ 10000 w 10000"/>
                <a:gd name="connsiteY2" fmla="*/ 10000 h 10000"/>
                <a:gd name="connsiteX3" fmla="*/ 0 w 10000"/>
                <a:gd name="connsiteY3" fmla="*/ 10000 h 10000"/>
                <a:gd name="connsiteX4" fmla="*/ 30 w 10000"/>
                <a:gd name="connsiteY4" fmla="*/ 1081 h 10000"/>
                <a:gd name="connsiteX0" fmla="*/ 30 w 10000"/>
                <a:gd name="connsiteY0" fmla="*/ 7054 h 15973"/>
                <a:gd name="connsiteX1" fmla="*/ 10000 w 10000"/>
                <a:gd name="connsiteY1" fmla="*/ 0 h 15973"/>
                <a:gd name="connsiteX2" fmla="*/ 10000 w 10000"/>
                <a:gd name="connsiteY2" fmla="*/ 15973 h 15973"/>
                <a:gd name="connsiteX3" fmla="*/ 0 w 10000"/>
                <a:gd name="connsiteY3" fmla="*/ 15973 h 15973"/>
                <a:gd name="connsiteX4" fmla="*/ 30 w 10000"/>
                <a:gd name="connsiteY4" fmla="*/ 7054 h 15973"/>
                <a:gd name="connsiteX0" fmla="*/ 0 w 10000"/>
                <a:gd name="connsiteY0" fmla="*/ 6595 h 15973"/>
                <a:gd name="connsiteX1" fmla="*/ 10000 w 10000"/>
                <a:gd name="connsiteY1" fmla="*/ 0 h 15973"/>
                <a:gd name="connsiteX2" fmla="*/ 10000 w 10000"/>
                <a:gd name="connsiteY2" fmla="*/ 15973 h 15973"/>
                <a:gd name="connsiteX3" fmla="*/ 0 w 10000"/>
                <a:gd name="connsiteY3" fmla="*/ 15973 h 15973"/>
                <a:gd name="connsiteX4" fmla="*/ 0 w 10000"/>
                <a:gd name="connsiteY4" fmla="*/ 6595 h 15973"/>
                <a:gd name="connsiteX0" fmla="*/ 119 w 10000"/>
                <a:gd name="connsiteY0" fmla="*/ 6136 h 15973"/>
                <a:gd name="connsiteX1" fmla="*/ 10000 w 10000"/>
                <a:gd name="connsiteY1" fmla="*/ 0 h 15973"/>
                <a:gd name="connsiteX2" fmla="*/ 10000 w 10000"/>
                <a:gd name="connsiteY2" fmla="*/ 15973 h 15973"/>
                <a:gd name="connsiteX3" fmla="*/ 0 w 10000"/>
                <a:gd name="connsiteY3" fmla="*/ 15973 h 15973"/>
                <a:gd name="connsiteX4" fmla="*/ 119 w 10000"/>
                <a:gd name="connsiteY4" fmla="*/ 6136 h 15973"/>
                <a:gd name="connsiteX0" fmla="*/ 8 w 9889"/>
                <a:gd name="connsiteY0" fmla="*/ 6136 h 16432"/>
                <a:gd name="connsiteX1" fmla="*/ 9889 w 9889"/>
                <a:gd name="connsiteY1" fmla="*/ 0 h 16432"/>
                <a:gd name="connsiteX2" fmla="*/ 9889 w 9889"/>
                <a:gd name="connsiteY2" fmla="*/ 15973 h 16432"/>
                <a:gd name="connsiteX3" fmla="*/ 68 w 9889"/>
                <a:gd name="connsiteY3" fmla="*/ 16432 h 16432"/>
                <a:gd name="connsiteX4" fmla="*/ 8 w 9889"/>
                <a:gd name="connsiteY4" fmla="*/ 6136 h 16432"/>
                <a:gd name="connsiteX0" fmla="*/ 30 w 10022"/>
                <a:gd name="connsiteY0" fmla="*/ 3734 h 10000"/>
                <a:gd name="connsiteX1" fmla="*/ 10022 w 10022"/>
                <a:gd name="connsiteY1" fmla="*/ 0 h 10000"/>
                <a:gd name="connsiteX2" fmla="*/ 10022 w 10022"/>
                <a:gd name="connsiteY2" fmla="*/ 9721 h 10000"/>
                <a:gd name="connsiteX3" fmla="*/ 0 w 10022"/>
                <a:gd name="connsiteY3" fmla="*/ 10000 h 10000"/>
                <a:gd name="connsiteX4" fmla="*/ 30 w 10022"/>
                <a:gd name="connsiteY4" fmla="*/ 3734 h 10000"/>
                <a:gd name="connsiteX0" fmla="*/ 30 w 10031"/>
                <a:gd name="connsiteY0" fmla="*/ 3734 h 10000"/>
                <a:gd name="connsiteX1" fmla="*/ 10022 w 10031"/>
                <a:gd name="connsiteY1" fmla="*/ 0 h 10000"/>
                <a:gd name="connsiteX2" fmla="*/ 10031 w 10031"/>
                <a:gd name="connsiteY2" fmla="*/ 9588 h 10000"/>
                <a:gd name="connsiteX3" fmla="*/ 0 w 10031"/>
                <a:gd name="connsiteY3" fmla="*/ 10000 h 10000"/>
                <a:gd name="connsiteX4" fmla="*/ 30 w 10031"/>
                <a:gd name="connsiteY4" fmla="*/ 3734 h 10000"/>
                <a:gd name="connsiteX0" fmla="*/ 30 w 10040"/>
                <a:gd name="connsiteY0" fmla="*/ 3867 h 10133"/>
                <a:gd name="connsiteX1" fmla="*/ 10040 w 10040"/>
                <a:gd name="connsiteY1" fmla="*/ 0 h 10133"/>
                <a:gd name="connsiteX2" fmla="*/ 10031 w 10040"/>
                <a:gd name="connsiteY2" fmla="*/ 9721 h 10133"/>
                <a:gd name="connsiteX3" fmla="*/ 0 w 10040"/>
                <a:gd name="connsiteY3" fmla="*/ 10133 h 10133"/>
                <a:gd name="connsiteX4" fmla="*/ 30 w 10040"/>
                <a:gd name="connsiteY4" fmla="*/ 3867 h 10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0" h="10133">
                  <a:moveTo>
                    <a:pt x="30" y="3867"/>
                  </a:moveTo>
                  <a:lnTo>
                    <a:pt x="10040" y="0"/>
                  </a:lnTo>
                  <a:cubicBezTo>
                    <a:pt x="10037" y="3240"/>
                    <a:pt x="10034" y="6481"/>
                    <a:pt x="10031" y="9721"/>
                  </a:cubicBezTo>
                  <a:lnTo>
                    <a:pt x="0" y="10133"/>
                  </a:lnTo>
                  <a:cubicBezTo>
                    <a:pt x="40" y="8138"/>
                    <a:pt x="-10" y="5863"/>
                    <a:pt x="30" y="3867"/>
                  </a:cubicBez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rganigramme : Entrée manuelle 5"/>
            <p:cNvSpPr/>
            <p:nvPr/>
          </p:nvSpPr>
          <p:spPr>
            <a:xfrm flipH="1">
              <a:off x="-25390" y="6830621"/>
              <a:ext cx="3647879" cy="74039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0 w 10000"/>
                <a:gd name="connsiteY0" fmla="*/ 1081 h 10000"/>
                <a:gd name="connsiteX1" fmla="*/ 10000 w 10000"/>
                <a:gd name="connsiteY1" fmla="*/ 0 h 10000"/>
                <a:gd name="connsiteX2" fmla="*/ 10000 w 10000"/>
                <a:gd name="connsiteY2" fmla="*/ 10000 h 10000"/>
                <a:gd name="connsiteX3" fmla="*/ 0 w 10000"/>
                <a:gd name="connsiteY3" fmla="*/ 10000 h 10000"/>
                <a:gd name="connsiteX4" fmla="*/ 30 w 10000"/>
                <a:gd name="connsiteY4" fmla="*/ 1081 h 10000"/>
                <a:gd name="connsiteX0" fmla="*/ 30 w 10000"/>
                <a:gd name="connsiteY0" fmla="*/ 7054 h 15973"/>
                <a:gd name="connsiteX1" fmla="*/ 10000 w 10000"/>
                <a:gd name="connsiteY1" fmla="*/ 0 h 15973"/>
                <a:gd name="connsiteX2" fmla="*/ 10000 w 10000"/>
                <a:gd name="connsiteY2" fmla="*/ 15973 h 15973"/>
                <a:gd name="connsiteX3" fmla="*/ 0 w 10000"/>
                <a:gd name="connsiteY3" fmla="*/ 15973 h 15973"/>
                <a:gd name="connsiteX4" fmla="*/ 30 w 10000"/>
                <a:gd name="connsiteY4" fmla="*/ 7054 h 15973"/>
                <a:gd name="connsiteX0" fmla="*/ 0 w 10000"/>
                <a:gd name="connsiteY0" fmla="*/ 6595 h 15973"/>
                <a:gd name="connsiteX1" fmla="*/ 10000 w 10000"/>
                <a:gd name="connsiteY1" fmla="*/ 0 h 15973"/>
                <a:gd name="connsiteX2" fmla="*/ 10000 w 10000"/>
                <a:gd name="connsiteY2" fmla="*/ 15973 h 15973"/>
                <a:gd name="connsiteX3" fmla="*/ 0 w 10000"/>
                <a:gd name="connsiteY3" fmla="*/ 15973 h 15973"/>
                <a:gd name="connsiteX4" fmla="*/ 0 w 10000"/>
                <a:gd name="connsiteY4" fmla="*/ 6595 h 15973"/>
                <a:gd name="connsiteX0" fmla="*/ 119 w 10000"/>
                <a:gd name="connsiteY0" fmla="*/ 6136 h 15973"/>
                <a:gd name="connsiteX1" fmla="*/ 10000 w 10000"/>
                <a:gd name="connsiteY1" fmla="*/ 0 h 15973"/>
                <a:gd name="connsiteX2" fmla="*/ 10000 w 10000"/>
                <a:gd name="connsiteY2" fmla="*/ 15973 h 15973"/>
                <a:gd name="connsiteX3" fmla="*/ 0 w 10000"/>
                <a:gd name="connsiteY3" fmla="*/ 15973 h 15973"/>
                <a:gd name="connsiteX4" fmla="*/ 119 w 10000"/>
                <a:gd name="connsiteY4" fmla="*/ 6136 h 15973"/>
                <a:gd name="connsiteX0" fmla="*/ 8 w 9889"/>
                <a:gd name="connsiteY0" fmla="*/ 6136 h 16432"/>
                <a:gd name="connsiteX1" fmla="*/ 9889 w 9889"/>
                <a:gd name="connsiteY1" fmla="*/ 0 h 16432"/>
                <a:gd name="connsiteX2" fmla="*/ 9889 w 9889"/>
                <a:gd name="connsiteY2" fmla="*/ 15973 h 16432"/>
                <a:gd name="connsiteX3" fmla="*/ 68 w 9889"/>
                <a:gd name="connsiteY3" fmla="*/ 16432 h 16432"/>
                <a:gd name="connsiteX4" fmla="*/ 8 w 9889"/>
                <a:gd name="connsiteY4" fmla="*/ 6136 h 16432"/>
                <a:gd name="connsiteX0" fmla="*/ 30 w 10022"/>
                <a:gd name="connsiteY0" fmla="*/ 3734 h 10000"/>
                <a:gd name="connsiteX1" fmla="*/ 10022 w 10022"/>
                <a:gd name="connsiteY1" fmla="*/ 0 h 10000"/>
                <a:gd name="connsiteX2" fmla="*/ 10022 w 10022"/>
                <a:gd name="connsiteY2" fmla="*/ 9721 h 10000"/>
                <a:gd name="connsiteX3" fmla="*/ 0 w 10022"/>
                <a:gd name="connsiteY3" fmla="*/ 10000 h 10000"/>
                <a:gd name="connsiteX4" fmla="*/ 30 w 10022"/>
                <a:gd name="connsiteY4" fmla="*/ 3734 h 10000"/>
                <a:gd name="connsiteX0" fmla="*/ 30 w 10022"/>
                <a:gd name="connsiteY0" fmla="*/ 3734 h 9785"/>
                <a:gd name="connsiteX1" fmla="*/ 10022 w 10022"/>
                <a:gd name="connsiteY1" fmla="*/ 0 h 9785"/>
                <a:gd name="connsiteX2" fmla="*/ 10022 w 10022"/>
                <a:gd name="connsiteY2" fmla="*/ 9721 h 9785"/>
                <a:gd name="connsiteX3" fmla="*/ 0 w 10022"/>
                <a:gd name="connsiteY3" fmla="*/ 9785 h 9785"/>
                <a:gd name="connsiteX4" fmla="*/ 30 w 10022"/>
                <a:gd name="connsiteY4" fmla="*/ 3734 h 9785"/>
                <a:gd name="connsiteX0" fmla="*/ 9 w 10037"/>
                <a:gd name="connsiteY0" fmla="*/ 4035 h 10000"/>
                <a:gd name="connsiteX1" fmla="*/ 10037 w 10037"/>
                <a:gd name="connsiteY1" fmla="*/ 0 h 10000"/>
                <a:gd name="connsiteX2" fmla="*/ 10037 w 10037"/>
                <a:gd name="connsiteY2" fmla="*/ 9935 h 10000"/>
                <a:gd name="connsiteX3" fmla="*/ 37 w 10037"/>
                <a:gd name="connsiteY3" fmla="*/ 10000 h 10000"/>
                <a:gd name="connsiteX4" fmla="*/ 9 w 10037"/>
                <a:gd name="connsiteY4" fmla="*/ 4035 h 10000"/>
                <a:gd name="connsiteX0" fmla="*/ 9 w 10037"/>
                <a:gd name="connsiteY0" fmla="*/ 3854 h 10000"/>
                <a:gd name="connsiteX1" fmla="*/ 10037 w 10037"/>
                <a:gd name="connsiteY1" fmla="*/ 0 h 10000"/>
                <a:gd name="connsiteX2" fmla="*/ 10037 w 10037"/>
                <a:gd name="connsiteY2" fmla="*/ 9935 h 10000"/>
                <a:gd name="connsiteX3" fmla="*/ 37 w 10037"/>
                <a:gd name="connsiteY3" fmla="*/ 10000 h 10000"/>
                <a:gd name="connsiteX4" fmla="*/ 9 w 10037"/>
                <a:gd name="connsiteY4" fmla="*/ 3854 h 10000"/>
                <a:gd name="connsiteX0" fmla="*/ 9 w 10037"/>
                <a:gd name="connsiteY0" fmla="*/ 3854 h 10181"/>
                <a:gd name="connsiteX1" fmla="*/ 10037 w 10037"/>
                <a:gd name="connsiteY1" fmla="*/ 0 h 10181"/>
                <a:gd name="connsiteX2" fmla="*/ 10037 w 10037"/>
                <a:gd name="connsiteY2" fmla="*/ 9935 h 10181"/>
                <a:gd name="connsiteX3" fmla="*/ 37 w 10037"/>
                <a:gd name="connsiteY3" fmla="*/ 10181 h 10181"/>
                <a:gd name="connsiteX4" fmla="*/ 9 w 10037"/>
                <a:gd name="connsiteY4" fmla="*/ 3854 h 10181"/>
                <a:gd name="connsiteX0" fmla="*/ 13 w 10041"/>
                <a:gd name="connsiteY0" fmla="*/ 3854 h 10181"/>
                <a:gd name="connsiteX1" fmla="*/ 10041 w 10041"/>
                <a:gd name="connsiteY1" fmla="*/ 0 h 10181"/>
                <a:gd name="connsiteX2" fmla="*/ 10041 w 10041"/>
                <a:gd name="connsiteY2" fmla="*/ 9935 h 10181"/>
                <a:gd name="connsiteX3" fmla="*/ 41 w 10041"/>
                <a:gd name="connsiteY3" fmla="*/ 10181 h 10181"/>
                <a:gd name="connsiteX4" fmla="*/ 13 w 10041"/>
                <a:gd name="connsiteY4" fmla="*/ 3854 h 10181"/>
                <a:gd name="connsiteX0" fmla="*/ 12 w 10040"/>
                <a:gd name="connsiteY0" fmla="*/ 3854 h 10181"/>
                <a:gd name="connsiteX1" fmla="*/ 10040 w 10040"/>
                <a:gd name="connsiteY1" fmla="*/ 0 h 10181"/>
                <a:gd name="connsiteX2" fmla="*/ 10040 w 10040"/>
                <a:gd name="connsiteY2" fmla="*/ 9935 h 10181"/>
                <a:gd name="connsiteX3" fmla="*/ 40 w 10040"/>
                <a:gd name="connsiteY3" fmla="*/ 10181 h 10181"/>
                <a:gd name="connsiteX4" fmla="*/ 12 w 10040"/>
                <a:gd name="connsiteY4" fmla="*/ 3854 h 10181"/>
                <a:gd name="connsiteX0" fmla="*/ 16 w 10017"/>
                <a:gd name="connsiteY0" fmla="*/ 3764 h 10181"/>
                <a:gd name="connsiteX1" fmla="*/ 10017 w 10017"/>
                <a:gd name="connsiteY1" fmla="*/ 0 h 10181"/>
                <a:gd name="connsiteX2" fmla="*/ 10017 w 10017"/>
                <a:gd name="connsiteY2" fmla="*/ 9935 h 10181"/>
                <a:gd name="connsiteX3" fmla="*/ 17 w 10017"/>
                <a:gd name="connsiteY3" fmla="*/ 10181 h 10181"/>
                <a:gd name="connsiteX4" fmla="*/ 16 w 10017"/>
                <a:gd name="connsiteY4" fmla="*/ 3764 h 10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 h="10181">
                  <a:moveTo>
                    <a:pt x="16" y="3764"/>
                  </a:moveTo>
                  <a:lnTo>
                    <a:pt x="10017" y="0"/>
                  </a:lnTo>
                  <a:lnTo>
                    <a:pt x="10017" y="9935"/>
                  </a:lnTo>
                  <a:lnTo>
                    <a:pt x="17" y="10181"/>
                  </a:lnTo>
                  <a:cubicBezTo>
                    <a:pt x="30" y="10132"/>
                    <a:pt x="-24" y="5804"/>
                    <a:pt x="16" y="3764"/>
                  </a:cubicBez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 name="ZoneTexte 1"/>
          <p:cNvSpPr txBox="1"/>
          <p:nvPr/>
        </p:nvSpPr>
        <p:spPr>
          <a:xfrm>
            <a:off x="286603" y="2483414"/>
            <a:ext cx="2882805" cy="1384995"/>
          </a:xfrm>
          <a:prstGeom prst="rect">
            <a:avLst/>
          </a:prstGeom>
          <a:noFill/>
        </p:spPr>
        <p:txBody>
          <a:bodyPr wrap="square" rtlCol="0">
            <a:spAutoFit/>
          </a:bodyPr>
          <a:lstStyle/>
          <a:p>
            <a:pPr algn="just"/>
            <a:r>
              <a:rPr lang="en-GB" sz="1200" i="1" dirty="0"/>
              <a:t>Humulus scandens </a:t>
            </a:r>
            <a:r>
              <a:rPr lang="en-GB" sz="1200" dirty="0"/>
              <a:t>is a herbaceous annual vine native to Asia.</a:t>
            </a:r>
          </a:p>
          <a:p>
            <a:pPr algn="just"/>
            <a:r>
              <a:rPr lang="en-GB" sz="1200" dirty="0"/>
              <a:t> </a:t>
            </a:r>
          </a:p>
          <a:p>
            <a:pPr algn="just"/>
            <a:r>
              <a:rPr lang="en-GB" sz="1200" dirty="0"/>
              <a:t>As </a:t>
            </a:r>
            <a:r>
              <a:rPr lang="en-GB" sz="1200" i="1" dirty="0"/>
              <a:t>Humulus scandens </a:t>
            </a:r>
            <a:r>
              <a:rPr lang="en-GB" sz="1200" dirty="0"/>
              <a:t>is considered to be a threat to native biodiversity, its appearance in new areas should be reported immediately to us.  </a:t>
            </a:r>
          </a:p>
        </p:txBody>
      </p:sp>
      <p:sp>
        <p:nvSpPr>
          <p:cNvPr id="3" name="ZoneTexte 2"/>
          <p:cNvSpPr txBox="1"/>
          <p:nvPr/>
        </p:nvSpPr>
        <p:spPr>
          <a:xfrm>
            <a:off x="3785371" y="1070264"/>
            <a:ext cx="3083020" cy="2492990"/>
          </a:xfrm>
          <a:prstGeom prst="rect">
            <a:avLst/>
          </a:prstGeom>
          <a:noFill/>
        </p:spPr>
        <p:txBody>
          <a:bodyPr wrap="square" rtlCol="0">
            <a:spAutoFit/>
          </a:bodyPr>
          <a:lstStyle/>
          <a:p>
            <a:pPr algn="just"/>
            <a:r>
              <a:rPr lang="en-GB" sz="1200" dirty="0">
                <a:ea typeface="AdvEPSTIM"/>
              </a:rPr>
              <a:t>The pathway plants for planting is considered the main entry pathway into the EPPO region.  </a:t>
            </a:r>
            <a:r>
              <a:rPr lang="en-GB" sz="1200" i="1" dirty="0">
                <a:ea typeface="Calibri" panose="020F0502020204030204" pitchFamily="34" charset="0"/>
              </a:rPr>
              <a:t>H. scandens</a:t>
            </a:r>
            <a:r>
              <a:rPr lang="en-GB" sz="1200" dirty="0">
                <a:ea typeface="Calibri" panose="020F0502020204030204" pitchFamily="34" charset="0"/>
              </a:rPr>
              <a:t> has been introduced in Europe as an ornamental species for growing over trellises, arbours or fences. It can outcompete native species and is considered as a transformer species, that threatens plant communities. Dense mats of the species can persist along riverbanks for several years. Ecosystem functioning (for example, reduced species richness and decrease functional richness) is altered when the species invade riparian habitats.</a:t>
            </a:r>
            <a:endParaRPr lang="en-GB" sz="1200" dirty="0"/>
          </a:p>
        </p:txBody>
      </p:sp>
      <p:sp>
        <p:nvSpPr>
          <p:cNvPr id="4" name="ZoneTexte 3"/>
          <p:cNvSpPr txBox="1"/>
          <p:nvPr/>
        </p:nvSpPr>
        <p:spPr>
          <a:xfrm>
            <a:off x="7408718" y="1063707"/>
            <a:ext cx="2971800" cy="2492990"/>
          </a:xfrm>
          <a:prstGeom prst="rect">
            <a:avLst/>
          </a:prstGeom>
          <a:noFill/>
        </p:spPr>
        <p:txBody>
          <a:bodyPr wrap="square" rtlCol="0">
            <a:spAutoFit/>
          </a:bodyPr>
          <a:lstStyle/>
          <a:p>
            <a:pPr marR="36830" algn="just"/>
            <a:r>
              <a:rPr lang="en-GB" sz="1200" dirty="0"/>
              <a:t>The species is recorded in the EPPO region from </a:t>
            </a:r>
            <a:r>
              <a:rPr lang="en-GB" sz="1200" dirty="0">
                <a:ea typeface="Calibri" panose="020F0502020204030204" pitchFamily="34" charset="0"/>
              </a:rPr>
              <a:t>Austria, Belgium, Czech Republic, France, Germany, Italy, Hungary, Romania, Serbia, Slovakia, Slovenia, Switzerland, Ukraine. </a:t>
            </a:r>
          </a:p>
          <a:p>
            <a:pPr marR="36830" algn="just"/>
            <a:endParaRPr lang="en-GB" sz="1200" dirty="0">
              <a:ea typeface="Calibri" panose="020F0502020204030204" pitchFamily="34" charset="0"/>
              <a:cs typeface="Times New Roman" panose="02020603050405020304" pitchFamily="18" charset="0"/>
            </a:endParaRPr>
          </a:p>
          <a:p>
            <a:pPr marR="36830" algn="just"/>
            <a:r>
              <a:rPr lang="en-GB" sz="1200" dirty="0">
                <a:ea typeface="Calibri" panose="020F0502020204030204" pitchFamily="34" charset="0"/>
                <a:cs typeface="Times New Roman" panose="02020603050405020304" pitchFamily="18" charset="0"/>
              </a:rPr>
              <a:t>In both its native range and its introduced range, </a:t>
            </a:r>
            <a:r>
              <a:rPr lang="en-GB" sz="1200" i="1" dirty="0">
                <a:ea typeface="Calibri" panose="020F0502020204030204" pitchFamily="34" charset="0"/>
                <a:cs typeface="Times New Roman" panose="02020603050405020304" pitchFamily="18" charset="0"/>
              </a:rPr>
              <a:t>H. scandens</a:t>
            </a:r>
            <a:r>
              <a:rPr lang="en-GB" sz="1200" dirty="0">
                <a:ea typeface="Calibri" panose="020F0502020204030204" pitchFamily="34" charset="0"/>
                <a:cs typeface="Times New Roman" panose="02020603050405020304" pitchFamily="18" charset="0"/>
              </a:rPr>
              <a:t> is a plant of riverside, particularly on the loose, bare surfaces of alluvial bars formed by river and stream-sides by temporary floods. The plant can also invade ruderal areas under climates with no dry seasons.</a:t>
            </a:r>
            <a:endParaRPr lang="en-GB" sz="1100" dirty="0">
              <a:ea typeface="Calibri" panose="020F0502020204030204" pitchFamily="34" charset="0"/>
              <a:cs typeface="Times New Roman" panose="02020603050405020304" pitchFamily="18" charset="0"/>
            </a:endParaRPr>
          </a:p>
        </p:txBody>
      </p:sp>
      <p:pic>
        <p:nvPicPr>
          <p:cNvPr id="12" name="Image 8">
            <a:extLst>
              <a:ext uri="{FF2B5EF4-FFF2-40B4-BE49-F238E27FC236}">
                <a16:creationId xmlns:a16="http://schemas.microsoft.com/office/drawing/2014/main" id="{102CA279-1A55-411F-819B-18DD0BC405EB}"/>
              </a:ext>
            </a:extLst>
          </p:cNvPr>
          <p:cNvPicPr/>
          <p:nvPr/>
        </p:nvPicPr>
        <p:blipFill>
          <a:blip r:embed="rId2" cstate="email">
            <a:extLst>
              <a:ext uri="{28A0092B-C50C-407E-A947-70E740481C1C}">
                <a14:useLocalDpi xmlns:a14="http://schemas.microsoft.com/office/drawing/2010/main"/>
              </a:ext>
            </a:extLst>
          </a:blip>
          <a:stretch>
            <a:fillRect/>
          </a:stretch>
        </p:blipFill>
        <p:spPr>
          <a:xfrm>
            <a:off x="7484354" y="3556697"/>
            <a:ext cx="2827392" cy="2366583"/>
          </a:xfrm>
          <a:prstGeom prst="rect">
            <a:avLst/>
          </a:prstGeom>
          <a:ln w="15875">
            <a:noFill/>
          </a:ln>
        </p:spPr>
      </p:pic>
      <p:pic>
        <p:nvPicPr>
          <p:cNvPr id="14" name="Image 11">
            <a:extLst>
              <a:ext uri="{FF2B5EF4-FFF2-40B4-BE49-F238E27FC236}">
                <a16:creationId xmlns:a16="http://schemas.microsoft.com/office/drawing/2014/main" id="{EAF47867-0354-453A-A68C-B6D2A8A6D0EC}"/>
              </a:ext>
            </a:extLst>
          </p:cNvPr>
          <p:cNvPicPr/>
          <p:nvPr/>
        </p:nvPicPr>
        <p:blipFill>
          <a:blip r:embed="rId3" cstate="email">
            <a:extLst>
              <a:ext uri="{28A0092B-C50C-407E-A947-70E740481C1C}">
                <a14:useLocalDpi xmlns:a14="http://schemas.microsoft.com/office/drawing/2010/main"/>
              </a:ext>
            </a:extLst>
          </a:blip>
          <a:stretch>
            <a:fillRect/>
          </a:stretch>
        </p:blipFill>
        <p:spPr>
          <a:xfrm>
            <a:off x="333334" y="4119822"/>
            <a:ext cx="2789341" cy="2189538"/>
          </a:xfrm>
          <a:prstGeom prst="rect">
            <a:avLst/>
          </a:prstGeom>
          <a:ln w="15875">
            <a:noFill/>
          </a:ln>
        </p:spPr>
      </p:pic>
      <p:pic>
        <p:nvPicPr>
          <p:cNvPr id="15" name="Image 3">
            <a:extLst>
              <a:ext uri="{FF2B5EF4-FFF2-40B4-BE49-F238E27FC236}">
                <a16:creationId xmlns:a16="http://schemas.microsoft.com/office/drawing/2014/main" id="{55A37FE5-03A7-4C37-A3D3-505CA5C32C89}"/>
              </a:ext>
            </a:extLst>
          </p:cNvPr>
          <p:cNvPicPr/>
          <p:nvPr/>
        </p:nvPicPr>
        <p:blipFill>
          <a:blip r:embed="rId4" cstate="email">
            <a:extLst>
              <a:ext uri="{28A0092B-C50C-407E-A947-70E740481C1C}">
                <a14:useLocalDpi xmlns:a14="http://schemas.microsoft.com/office/drawing/2010/main"/>
              </a:ext>
            </a:extLst>
          </a:blip>
          <a:stretch>
            <a:fillRect/>
          </a:stretch>
        </p:blipFill>
        <p:spPr>
          <a:xfrm>
            <a:off x="3890058" y="3556697"/>
            <a:ext cx="2910280" cy="3237509"/>
          </a:xfrm>
          <a:prstGeom prst="rect">
            <a:avLst/>
          </a:prstGeom>
          <a:ln w="15875">
            <a:noFill/>
          </a:ln>
        </p:spPr>
      </p:pic>
      <p:pic>
        <p:nvPicPr>
          <p:cNvPr id="16" name="Image 5">
            <a:extLst>
              <a:ext uri="{FF2B5EF4-FFF2-40B4-BE49-F238E27FC236}">
                <a16:creationId xmlns:a16="http://schemas.microsoft.com/office/drawing/2014/main" id="{00B01B53-7835-4A4B-A80C-E08CE10A39E2}"/>
              </a:ext>
            </a:extLst>
          </p:cNvPr>
          <p:cNvPicPr/>
          <p:nvPr/>
        </p:nvPicPr>
        <p:blipFill>
          <a:blip r:embed="rId5" cstate="email">
            <a:extLst>
              <a:ext uri="{28A0092B-C50C-407E-A947-70E740481C1C}">
                <a14:useLocalDpi xmlns:a14="http://schemas.microsoft.com/office/drawing/2010/main"/>
              </a:ext>
            </a:extLst>
          </a:blip>
          <a:stretch>
            <a:fillRect/>
          </a:stretch>
        </p:blipFill>
        <p:spPr>
          <a:xfrm>
            <a:off x="362240" y="771126"/>
            <a:ext cx="2760436" cy="1636794"/>
          </a:xfrm>
          <a:prstGeom prst="rect">
            <a:avLst/>
          </a:prstGeom>
          <a:ln w="15875">
            <a:noFill/>
          </a:ln>
        </p:spPr>
      </p:pic>
    </p:spTree>
    <p:extLst>
      <p:ext uri="{BB962C8B-B14F-4D97-AF65-F5344CB8AC3E}">
        <p14:creationId xmlns:p14="http://schemas.microsoft.com/office/powerpoint/2010/main" val="529534192"/>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1159</TotalTime>
  <Words>434</Words>
  <Application>Microsoft Office PowerPoint</Application>
  <PresentationFormat>Personnalisé</PresentationFormat>
  <Paragraphs>28</Paragraphs>
  <Slides>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vt:i4>
      </vt:variant>
    </vt:vector>
  </HeadingPairs>
  <TitlesOfParts>
    <vt:vector size="8" baseType="lpstr">
      <vt:lpstr>AdvEPSTIM</vt:lpstr>
      <vt:lpstr>Arial</vt:lpstr>
      <vt:lpstr>Calibri</vt:lpstr>
      <vt:lpstr>Century Gothic</vt:lpstr>
      <vt:lpstr>Times New Roman</vt:lpstr>
      <vt:lpstr>Thème Office</vt:lpstr>
      <vt:lpstr>Présentation PowerPoint</vt:lpstr>
      <vt:lpstr>Présentation PowerPoint</vt:lpstr>
    </vt:vector>
  </TitlesOfParts>
  <Company>écoles de Condé</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Armelle ROY</dc:creator>
  <cp:lastModifiedBy>Anne-Sophie Roy</cp:lastModifiedBy>
  <cp:revision>82</cp:revision>
  <cp:lastPrinted>2017-06-01T15:15:41Z</cp:lastPrinted>
  <dcterms:created xsi:type="dcterms:W3CDTF">2016-07-12T15:21:47Z</dcterms:created>
  <dcterms:modified xsi:type="dcterms:W3CDTF">2018-09-12T15:54:44Z</dcterms:modified>
</cp:coreProperties>
</file>