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3" r:id="rId2"/>
    <p:sldId id="274"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020" y="78"/>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BE AWARE!</a:t>
              </a:r>
            </a:p>
            <a:p>
              <a:pPr algn="ctr">
                <a:spcBef>
                  <a:spcPts val="600"/>
                </a:spcBef>
              </a:pPr>
              <a:r>
                <a:rPr lang="en-GB" sz="1600" b="1" i="1" dirty="0"/>
                <a:t>Hakea sericea</a:t>
              </a:r>
            </a:p>
            <a:p>
              <a:pPr algn="ctr">
                <a:lnSpc>
                  <a:spcPts val="1100"/>
                </a:lnSpc>
              </a:pPr>
              <a:r>
                <a:rPr lang="en-GB" sz="1100" b="1" dirty="0"/>
                <a:t>A threat to the EPPO region</a:t>
              </a:r>
            </a:p>
          </p:txBody>
        </p:sp>
        <p:cxnSp>
          <p:nvCxnSpPr>
            <p:cNvPr id="23" name="Connecteur droit 22"/>
            <p:cNvCxnSpPr>
              <a:cxnSpLocks/>
            </p:cNvCxnSpPr>
            <p:nvPr/>
          </p:nvCxnSpPr>
          <p:spPr>
            <a:xfrm>
              <a:off x="7280058" y="870857"/>
              <a:ext cx="2688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a:cxnSpLocks/>
            </p:cNvCxnSpPr>
            <p:nvPr/>
          </p:nvCxnSpPr>
          <p:spPr>
            <a:xfrm>
              <a:off x="10321643" y="870857"/>
              <a:ext cx="23749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Image 29"/>
          <p:cNvPicPr>
            <a:picLocks noChangeAspect="1"/>
          </p:cNvPicPr>
          <p:nvPr/>
        </p:nvPicPr>
        <p:blipFill>
          <a:blip r:embed="rId2"/>
          <a:stretch>
            <a:fillRect/>
          </a:stretch>
        </p:blipFill>
        <p:spPr>
          <a:xfrm>
            <a:off x="7346088" y="6778966"/>
            <a:ext cx="597939" cy="625750"/>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5" name="ZoneTexte 4"/>
          <p:cNvSpPr txBox="1"/>
          <p:nvPr/>
        </p:nvSpPr>
        <p:spPr>
          <a:xfrm>
            <a:off x="406590" y="935509"/>
            <a:ext cx="2943062" cy="3231654"/>
          </a:xfrm>
          <a:prstGeom prst="rect">
            <a:avLst/>
          </a:prstGeom>
          <a:noFill/>
        </p:spPr>
        <p:txBody>
          <a:bodyPr wrap="square" rtlCol="0">
            <a:spAutoFit/>
          </a:bodyPr>
          <a:lstStyle/>
          <a:p>
            <a:pPr algn="just"/>
            <a:r>
              <a:rPr lang="en-GB" sz="1200" i="1" dirty="0">
                <a:ea typeface="Times New Roman" panose="02020603050405020304" pitchFamily="18" charset="0"/>
              </a:rPr>
              <a:t>Hakea sericea</a:t>
            </a:r>
            <a:r>
              <a:rPr lang="en-GB" sz="1200" dirty="0">
                <a:ea typeface="Times New Roman" panose="02020603050405020304" pitchFamily="18" charset="0"/>
              </a:rPr>
              <a:t> is an erect, single-stemmed, woody shrub or small tree, 0.6-4.5 m in height, with somewhat angular stems. It has simple, needle-like leaves, which are terete (</a:t>
            </a:r>
            <a:r>
              <a:rPr lang="en-GB" sz="1200" i="1" dirty="0">
                <a:ea typeface="Times New Roman" panose="02020603050405020304" pitchFamily="18" charset="0"/>
              </a:rPr>
              <a:t>i.e.</a:t>
            </a:r>
            <a:r>
              <a:rPr lang="en-GB" sz="1200" dirty="0">
                <a:ea typeface="Times New Roman" panose="02020603050405020304" pitchFamily="18" charset="0"/>
              </a:rPr>
              <a:t> circular in cross section), spiny, and moderately appressed silky-hairy when young, but quickly becoming </a:t>
            </a:r>
            <a:r>
              <a:rPr lang="en-GB" sz="1200" dirty="0" err="1">
                <a:ea typeface="Times New Roman" panose="02020603050405020304" pitchFamily="18" charset="0"/>
              </a:rPr>
              <a:t>glabrous</a:t>
            </a:r>
            <a:r>
              <a:rPr lang="en-GB" sz="1200" dirty="0">
                <a:ea typeface="Times New Roman" panose="02020603050405020304" pitchFamily="18" charset="0"/>
              </a:rPr>
              <a:t>; these leaves are (1.3)2-4.3-(5.3) cm long and 0.7-1(1.1) mm wide, with a longitudinal groove on the lower side. The inflorescence is an axillary umbel, consisting of (1)4-5(6) cream-coloured flowers, each with a moderately to densely white-hairy pedicel (2.2-5.0 mm long). One to two woody follicles or fruits, sometimes also referred to as capsules, are formed in each axil; the fruits are (2)2.5-3(4) cm long and 2-2.5 cm in diameter. </a:t>
            </a:r>
            <a:endParaRPr lang="en-GB" sz="1200" dirty="0"/>
          </a:p>
        </p:txBody>
      </p:sp>
      <p:sp>
        <p:nvSpPr>
          <p:cNvPr id="6" name="ZoneTexte 5"/>
          <p:cNvSpPr txBox="1"/>
          <p:nvPr/>
        </p:nvSpPr>
        <p:spPr>
          <a:xfrm>
            <a:off x="3668898" y="935509"/>
            <a:ext cx="3139967" cy="2862322"/>
          </a:xfrm>
          <a:prstGeom prst="rect">
            <a:avLst/>
          </a:prstGeom>
          <a:noFill/>
        </p:spPr>
        <p:txBody>
          <a:bodyPr wrap="square" rtlCol="0">
            <a:spAutoFit/>
          </a:bodyPr>
          <a:lstStyle/>
          <a:p>
            <a:pPr algn="just"/>
            <a:r>
              <a:rPr lang="en-GB" sz="1200" dirty="0"/>
              <a:t>Because </a:t>
            </a:r>
            <a:r>
              <a:rPr lang="en-IE" sz="1200" i="1" dirty="0"/>
              <a:t>Hakea sericea </a:t>
            </a:r>
            <a:r>
              <a:rPr lang="en-IE" sz="1200" dirty="0"/>
              <a:t>has the potential to </a:t>
            </a:r>
            <a:r>
              <a:rPr lang="en-GB" sz="1200" dirty="0"/>
              <a:t>impact the habitats it invades, including native plant species and important ecosystem services, it is important to report any sightings to plant protection authorities. Early detection will allow a rapid implementation of appropriate measures against </a:t>
            </a:r>
            <a:r>
              <a:rPr lang="en-IE" sz="1200" i="1" dirty="0"/>
              <a:t>Hakea sericea</a:t>
            </a:r>
            <a:r>
              <a:rPr lang="en-GB" sz="1200" dirty="0"/>
              <a:t>.   </a:t>
            </a:r>
          </a:p>
          <a:p>
            <a:r>
              <a:rPr lang="en-GB" sz="1200" dirty="0"/>
              <a:t> </a:t>
            </a:r>
          </a:p>
          <a:p>
            <a:r>
              <a:rPr lang="en-GB" sz="1200" dirty="0"/>
              <a:t>If you see </a:t>
            </a:r>
            <a:r>
              <a:rPr lang="en-IE" sz="1200" i="1" dirty="0"/>
              <a:t>Hakea sericea</a:t>
            </a:r>
            <a:r>
              <a:rPr lang="en-GB" sz="1200" dirty="0"/>
              <a:t>:  </a:t>
            </a:r>
          </a:p>
          <a:p>
            <a:pPr marL="171450" indent="-171450" algn="just">
              <a:buFont typeface="Arial" panose="020B0604020202020204" pitchFamily="34" charset="0"/>
              <a:buChar char="•"/>
            </a:pPr>
            <a:r>
              <a:rPr lang="en-GB" sz="1200" dirty="0"/>
              <a:t>Check the identification of the species with other shrub like species.</a:t>
            </a:r>
          </a:p>
          <a:p>
            <a:pPr marL="171450" indent="-171450" algn="just">
              <a:buFont typeface="Arial" panose="020B0604020202020204" pitchFamily="34" charset="0"/>
              <a:buChar char="•"/>
            </a:pPr>
            <a:r>
              <a:rPr lang="en-GB" sz="1200" dirty="0"/>
              <a:t>Whenever possible, take a picture of the plant, record exact location, date and habitat where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pic>
        <p:nvPicPr>
          <p:cNvPr id="31" name="Picture 30" descr="Image result for Hakea Sericea">
            <a:extLst>
              <a:ext uri="{FF2B5EF4-FFF2-40B4-BE49-F238E27FC236}">
                <a16:creationId xmlns:a16="http://schemas.microsoft.com/office/drawing/2014/main" id="{7568F54F-839B-40B6-BC2F-A8DDDB1B7F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6845" y="1122646"/>
            <a:ext cx="3546891" cy="2998342"/>
          </a:xfrm>
          <a:prstGeom prst="rect">
            <a:avLst/>
          </a:prstGeom>
          <a:noFill/>
          <a:ln>
            <a:noFill/>
          </a:ln>
        </p:spPr>
      </p:pic>
      <p:pic>
        <p:nvPicPr>
          <p:cNvPr id="33" name="Picture 32" descr="C:\Users\rt.EPPO\AppData\Local\Microsoft\Windows\INetCache\Content.Word\Hakea_sericea_Portugal_branch_with_fruits_EMarchante.jpg">
            <a:extLst>
              <a:ext uri="{FF2B5EF4-FFF2-40B4-BE49-F238E27FC236}">
                <a16:creationId xmlns:a16="http://schemas.microsoft.com/office/drawing/2014/main" id="{21338382-A930-472B-93C3-F3B9817784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8516" y="4452410"/>
            <a:ext cx="2765281" cy="2056972"/>
          </a:xfrm>
          <a:prstGeom prst="rect">
            <a:avLst/>
          </a:prstGeom>
          <a:noFill/>
          <a:ln>
            <a:noFill/>
          </a:ln>
        </p:spPr>
      </p:pic>
      <p:grpSp>
        <p:nvGrpSpPr>
          <p:cNvPr id="29" name="Group 28">
            <a:extLst>
              <a:ext uri="{FF2B5EF4-FFF2-40B4-BE49-F238E27FC236}">
                <a16:creationId xmlns:a16="http://schemas.microsoft.com/office/drawing/2014/main" id="{0850272D-DAE0-4979-B371-B77F5AB3AC04}"/>
              </a:ext>
            </a:extLst>
          </p:cNvPr>
          <p:cNvGrpSpPr/>
          <p:nvPr/>
        </p:nvGrpSpPr>
        <p:grpSpPr>
          <a:xfrm>
            <a:off x="3771411" y="6119627"/>
            <a:ext cx="3037455" cy="1342522"/>
            <a:chOff x="3771411" y="6119627"/>
            <a:chExt cx="3037455" cy="1342522"/>
          </a:xfrm>
        </p:grpSpPr>
        <p:sp>
          <p:nvSpPr>
            <p:cNvPr id="34" name="ZoneTexte 27">
              <a:extLst>
                <a:ext uri="{FF2B5EF4-FFF2-40B4-BE49-F238E27FC236}">
                  <a16:creationId xmlns:a16="http://schemas.microsoft.com/office/drawing/2014/main" id="{B0DF730F-C0BC-4725-A3BA-A0DBCD0B9236}"/>
                </a:ext>
              </a:extLst>
            </p:cNvPr>
            <p:cNvSpPr txBox="1"/>
            <p:nvPr/>
          </p:nvSpPr>
          <p:spPr>
            <a:xfrm>
              <a:off x="3842502" y="6908151"/>
              <a:ext cx="2966364" cy="553998"/>
            </a:xfrm>
            <a:prstGeom prst="rect">
              <a:avLst/>
            </a:prstGeom>
            <a:noFill/>
          </p:spPr>
          <p:txBody>
            <a:bodyPr wrap="square" rtlCol="0">
              <a:spAutoFit/>
            </a:bodyPr>
            <a:lstStyle/>
            <a:p>
              <a:pPr algn="ctr"/>
              <a:r>
                <a:rPr lang="en-GB" sz="1000" dirty="0"/>
                <a:t>This leaflet has been prepared within the LIFE funded project LIFE15 PRE FR 001 in collaboration with the NERC Centre for Ecology and Hydrology </a:t>
              </a:r>
            </a:p>
          </p:txBody>
        </p:sp>
        <p:pic>
          <p:nvPicPr>
            <p:cNvPr id="35" name="Picture 34" descr="A close up of a sign&#10;&#10;Description generated with very high confidence">
              <a:extLst>
                <a:ext uri="{FF2B5EF4-FFF2-40B4-BE49-F238E27FC236}">
                  <a16:creationId xmlns:a16="http://schemas.microsoft.com/office/drawing/2014/main" id="{0DBE2E08-BF68-4353-B676-AEE1448BFE39}"/>
                </a:ext>
              </a:extLst>
            </p:cNvPr>
            <p:cNvPicPr>
              <a:picLocks noChangeAspect="1"/>
            </p:cNvPicPr>
            <p:nvPr/>
          </p:nvPicPr>
          <p:blipFill>
            <a:blip r:embed="rId5"/>
            <a:stretch>
              <a:fillRect/>
            </a:stretch>
          </p:blipFill>
          <p:spPr>
            <a:xfrm>
              <a:off x="3771411" y="6119627"/>
              <a:ext cx="1122027" cy="811247"/>
            </a:xfrm>
            <a:prstGeom prst="rect">
              <a:avLst/>
            </a:prstGeom>
          </p:spPr>
        </p:pic>
        <p:pic>
          <p:nvPicPr>
            <p:cNvPr id="36" name="Picture 35" descr="Afficher l'image d'origine">
              <a:extLst>
                <a:ext uri="{FF2B5EF4-FFF2-40B4-BE49-F238E27FC236}">
                  <a16:creationId xmlns:a16="http://schemas.microsoft.com/office/drawing/2014/main" id="{7FA56F17-0201-4D41-B16B-C085D8A8D93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38961" y="6333037"/>
              <a:ext cx="1538588" cy="399124"/>
            </a:xfrm>
            <a:prstGeom prst="rect">
              <a:avLst/>
            </a:prstGeom>
            <a:noFill/>
            <a:ln>
              <a:noFill/>
            </a:ln>
          </p:spPr>
        </p:pic>
      </p:grpSp>
      <p:sp>
        <p:nvSpPr>
          <p:cNvPr id="39" name="TextBox 38">
            <a:extLst>
              <a:ext uri="{FF2B5EF4-FFF2-40B4-BE49-F238E27FC236}">
                <a16:creationId xmlns:a16="http://schemas.microsoft.com/office/drawing/2014/main" id="{F9CB2157-11D1-4DAE-AE2B-B3BFA5CF9693}"/>
              </a:ext>
            </a:extLst>
          </p:cNvPr>
          <p:cNvSpPr txBox="1"/>
          <p:nvPr/>
        </p:nvSpPr>
        <p:spPr>
          <a:xfrm>
            <a:off x="7132207" y="4120988"/>
            <a:ext cx="2635749" cy="230832"/>
          </a:xfrm>
          <a:prstGeom prst="rect">
            <a:avLst/>
          </a:prstGeom>
          <a:noFill/>
        </p:spPr>
        <p:txBody>
          <a:bodyPr wrap="square" rtlCol="0">
            <a:spAutoFit/>
          </a:bodyPr>
          <a:lstStyle/>
          <a:p>
            <a:r>
              <a:rPr lang="en-US" sz="900" dirty="0"/>
              <a:t>Image: Elizabete Marchante, EPPO Global Database</a:t>
            </a:r>
            <a:endParaRPr lang="en-GB" sz="900" dirty="0"/>
          </a:p>
        </p:txBody>
      </p:sp>
      <p:sp>
        <p:nvSpPr>
          <p:cNvPr id="40" name="TextBox 39">
            <a:extLst>
              <a:ext uri="{FF2B5EF4-FFF2-40B4-BE49-F238E27FC236}">
                <a16:creationId xmlns:a16="http://schemas.microsoft.com/office/drawing/2014/main" id="{1538751D-FB22-430A-9E3F-3EF9D7B98817}"/>
              </a:ext>
            </a:extLst>
          </p:cNvPr>
          <p:cNvSpPr txBox="1"/>
          <p:nvPr/>
        </p:nvSpPr>
        <p:spPr>
          <a:xfrm>
            <a:off x="406590" y="6501329"/>
            <a:ext cx="2635749" cy="230832"/>
          </a:xfrm>
          <a:prstGeom prst="rect">
            <a:avLst/>
          </a:prstGeom>
          <a:noFill/>
        </p:spPr>
        <p:txBody>
          <a:bodyPr wrap="square" rtlCol="0">
            <a:spAutoFit/>
          </a:bodyPr>
          <a:lstStyle/>
          <a:p>
            <a:r>
              <a:rPr lang="en-US" sz="900" dirty="0"/>
              <a:t>Image: Elizabete Marchante, EPPO Global Database</a:t>
            </a:r>
            <a:endParaRPr lang="en-GB" sz="900" dirty="0"/>
          </a:p>
        </p:txBody>
      </p:sp>
    </p:spTree>
    <p:extLst>
      <p:ext uri="{BB962C8B-B14F-4D97-AF65-F5344CB8AC3E}">
        <p14:creationId xmlns:p14="http://schemas.microsoft.com/office/powerpoint/2010/main" val="130943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a:t>Hakea sericea</a:t>
            </a:r>
            <a:r>
              <a:rPr lang="en-GB" b="1" dirty="0"/>
              <a:t>? </a:t>
            </a:r>
            <a:r>
              <a:rPr lang="en-GB" b="1" i="1" dirty="0"/>
              <a:t>                     </a:t>
            </a:r>
            <a:r>
              <a:rPr lang="en-GB" b="1" dirty="0"/>
              <a:t>What is the problem?	Where is it found?</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ZoneTexte 1"/>
          <p:cNvSpPr txBox="1"/>
          <p:nvPr/>
        </p:nvSpPr>
        <p:spPr>
          <a:xfrm>
            <a:off x="286603" y="2654230"/>
            <a:ext cx="2882805" cy="1569660"/>
          </a:xfrm>
          <a:prstGeom prst="rect">
            <a:avLst/>
          </a:prstGeom>
          <a:noFill/>
        </p:spPr>
        <p:txBody>
          <a:bodyPr wrap="square" rtlCol="0">
            <a:spAutoFit/>
          </a:bodyPr>
          <a:lstStyle/>
          <a:p>
            <a:pPr algn="just"/>
            <a:r>
              <a:rPr lang="en-US" sz="1200" i="1" dirty="0"/>
              <a:t>Hakea sericea </a:t>
            </a:r>
            <a:r>
              <a:rPr lang="en-US" sz="1200" dirty="0"/>
              <a:t>(EPPO List of invasive alien plants) is an </a:t>
            </a:r>
            <a:r>
              <a:rPr lang="en-GB" sz="1200" dirty="0">
                <a:cs typeface="Times New Roman" panose="02020603050405020304" pitchFamily="18" charset="0"/>
              </a:rPr>
              <a:t>e</a:t>
            </a:r>
            <a:r>
              <a:rPr lang="en-GB" sz="1200" dirty="0">
                <a:ea typeface="Calibri" panose="020F0502020204030204" pitchFamily="34" charset="0"/>
                <a:cs typeface="Times New Roman" panose="02020603050405020304" pitchFamily="18" charset="0"/>
              </a:rPr>
              <a:t>vergreen shrub or small tree native to Australia.</a:t>
            </a:r>
          </a:p>
          <a:p>
            <a:pPr algn="just"/>
            <a:r>
              <a:rPr lang="en-GB" sz="1200" dirty="0"/>
              <a:t> </a:t>
            </a:r>
          </a:p>
          <a:p>
            <a:pPr algn="just"/>
            <a:r>
              <a:rPr lang="en-GB" sz="1200" dirty="0"/>
              <a:t>As </a:t>
            </a:r>
            <a:r>
              <a:rPr lang="en-GB" sz="1200" i="1" dirty="0"/>
              <a:t>Hakea sericea </a:t>
            </a:r>
            <a:r>
              <a:rPr lang="en-GB" sz="1200" dirty="0"/>
              <a:t>is considered to be a threat to native biodiversity, its appearance in new areas should be reported immediately to us.  </a:t>
            </a:r>
          </a:p>
        </p:txBody>
      </p:sp>
      <p:sp>
        <p:nvSpPr>
          <p:cNvPr id="3" name="ZoneTexte 2"/>
          <p:cNvSpPr txBox="1"/>
          <p:nvPr/>
        </p:nvSpPr>
        <p:spPr>
          <a:xfrm>
            <a:off x="3785371" y="1070264"/>
            <a:ext cx="3083020" cy="3785652"/>
          </a:xfrm>
          <a:prstGeom prst="rect">
            <a:avLst/>
          </a:prstGeom>
          <a:noFill/>
        </p:spPr>
        <p:txBody>
          <a:bodyPr wrap="square" rtlCol="0">
            <a:spAutoFit/>
          </a:bodyPr>
          <a:lstStyle/>
          <a:p>
            <a:pPr algn="just"/>
            <a:r>
              <a:rPr lang="en-GB" sz="1200" dirty="0">
                <a:ea typeface="Calibri" panose="020F0502020204030204" pitchFamily="34" charset="0"/>
                <a:cs typeface="Times New Roman" panose="02020603050405020304" pitchFamily="18" charset="0"/>
              </a:rPr>
              <a:t>In Portugal, </a:t>
            </a:r>
            <a:r>
              <a:rPr lang="en-GB" sz="1200" i="1" dirty="0">
                <a:ea typeface="Calibri" panose="020F0502020204030204" pitchFamily="34" charset="0"/>
                <a:cs typeface="Times New Roman" panose="02020603050405020304" pitchFamily="18" charset="0"/>
              </a:rPr>
              <a:t>H. sericea</a:t>
            </a:r>
            <a:r>
              <a:rPr lang="en-GB" sz="1200" dirty="0">
                <a:ea typeface="Calibri" panose="020F0502020204030204" pitchFamily="34" charset="0"/>
                <a:cs typeface="Times New Roman" panose="02020603050405020304" pitchFamily="18" charset="0"/>
              </a:rPr>
              <a:t> forms extensive dense monospecific stands which can exclude native plant species and/or change community composition, including associated fauna.  Areas highly susceptible to invasion by </a:t>
            </a:r>
            <a:r>
              <a:rPr lang="en-GB" sz="1200" i="1" dirty="0">
                <a:ea typeface="Calibri" panose="020F0502020204030204" pitchFamily="34" charset="0"/>
                <a:cs typeface="Times New Roman" panose="02020603050405020304" pitchFamily="18" charset="0"/>
              </a:rPr>
              <a:t>H. sericea </a:t>
            </a:r>
            <a:r>
              <a:rPr lang="en-GB" sz="1200" dirty="0">
                <a:ea typeface="Calibri" panose="020F0502020204030204" pitchFamily="34" charset="0"/>
                <a:cs typeface="Times New Roman" panose="02020603050405020304" pitchFamily="18" charset="0"/>
              </a:rPr>
              <a:t>in the north of Portugal, are coincident with the distribution area of </a:t>
            </a:r>
            <a:r>
              <a:rPr lang="en-GB" sz="1200" i="1" dirty="0">
                <a:ea typeface="Calibri" panose="020F0502020204030204" pitchFamily="34" charset="0"/>
                <a:cs typeface="Times New Roman" panose="02020603050405020304" pitchFamily="18" charset="0"/>
              </a:rPr>
              <a:t>Succisa pinnatifida </a:t>
            </a:r>
            <a:r>
              <a:rPr lang="en-GB" sz="1200" dirty="0">
                <a:ea typeface="Calibri" panose="020F0502020204030204" pitchFamily="34" charset="0"/>
                <a:cs typeface="Times New Roman" panose="02020603050405020304" pitchFamily="18" charset="0"/>
              </a:rPr>
              <a:t>Lange</a:t>
            </a:r>
            <a:r>
              <a:rPr lang="en-GB" sz="1200" i="1" dirty="0">
                <a:ea typeface="Calibri" panose="020F0502020204030204" pitchFamily="34" charset="0"/>
                <a:cs typeface="Times New Roman" panose="02020603050405020304" pitchFamily="18" charset="0"/>
              </a:rPr>
              <a:t>,</a:t>
            </a:r>
            <a:r>
              <a:rPr lang="en-GB" sz="1200" dirty="0">
                <a:ea typeface="Calibri" panose="020F0502020204030204" pitchFamily="34" charset="0"/>
                <a:cs typeface="Times New Roman" panose="02020603050405020304" pitchFamily="18" charset="0"/>
              </a:rPr>
              <a:t> a rare endemic of the Iberian Peninsula. The high spread potential of the species acts to threaten and reduce the biodiversity of the </a:t>
            </a:r>
            <a:r>
              <a:rPr lang="en-GB" sz="1200" dirty="0" err="1">
                <a:ea typeface="Calibri" panose="020F0502020204030204" pitchFamily="34" charset="0"/>
                <a:cs typeface="Times New Roman" panose="02020603050405020304" pitchFamily="18" charset="0"/>
              </a:rPr>
              <a:t>Esterel</a:t>
            </a:r>
            <a:r>
              <a:rPr lang="en-GB" sz="1200" dirty="0">
                <a:ea typeface="Calibri" panose="020F0502020204030204" pitchFamily="34" charset="0"/>
                <a:cs typeface="Times New Roman" panose="02020603050405020304" pitchFamily="18" charset="0"/>
              </a:rPr>
              <a:t> Mountains in France, by eliminating less competitive native species of </a:t>
            </a:r>
            <a:r>
              <a:rPr lang="en-GB" sz="1200" dirty="0" err="1">
                <a:ea typeface="Calibri" panose="020F0502020204030204" pitchFamily="34" charset="0"/>
                <a:cs typeface="Times New Roman" panose="02020603050405020304" pitchFamily="18" charset="0"/>
              </a:rPr>
              <a:t>maquis</a:t>
            </a:r>
            <a:r>
              <a:rPr lang="en-GB" sz="1200" dirty="0">
                <a:ea typeface="Calibri" panose="020F0502020204030204" pitchFamily="34" charset="0"/>
                <a:cs typeface="Times New Roman" panose="02020603050405020304" pitchFamily="18" charset="0"/>
              </a:rPr>
              <a:t> and forest.</a:t>
            </a:r>
          </a:p>
          <a:p>
            <a:pPr algn="just"/>
            <a:endParaRPr lang="en-GB" sz="1200" dirty="0">
              <a:ea typeface="Calibri" panose="020F0502020204030204" pitchFamily="34" charset="0"/>
              <a:cs typeface="Times New Roman" panose="02020603050405020304" pitchFamily="18" charset="0"/>
            </a:endParaRPr>
          </a:p>
          <a:p>
            <a:pPr algn="just"/>
            <a:r>
              <a:rPr lang="en-GB" sz="1200" dirty="0"/>
              <a:t>Thickets of </a:t>
            </a:r>
            <a:r>
              <a:rPr lang="en-GB" sz="1200" i="1" dirty="0"/>
              <a:t>H. sericea</a:t>
            </a:r>
            <a:r>
              <a:rPr lang="en-GB" sz="1200" dirty="0"/>
              <a:t> increase fire hazard, particularly fire intensity. </a:t>
            </a:r>
            <a:r>
              <a:rPr lang="en-GB" sz="1200" dirty="0">
                <a:ea typeface="Calibri" panose="020F0502020204030204" pitchFamily="34" charset="0"/>
              </a:rPr>
              <a:t>Dense thickets of the plant are likely to restrict access for livestock, grazing, hunting and recreation in Mediterranean regions, thus having potential economic impact.</a:t>
            </a:r>
            <a:endParaRPr lang="en-GB" sz="1200" dirty="0">
              <a:ea typeface="Calibri" panose="020F0502020204030204" pitchFamily="34" charset="0"/>
              <a:cs typeface="Times New Roman" panose="02020603050405020304" pitchFamily="18" charset="0"/>
            </a:endParaRPr>
          </a:p>
        </p:txBody>
      </p:sp>
      <p:sp>
        <p:nvSpPr>
          <p:cNvPr id="4" name="ZoneTexte 3"/>
          <p:cNvSpPr txBox="1"/>
          <p:nvPr/>
        </p:nvSpPr>
        <p:spPr>
          <a:xfrm>
            <a:off x="7408718" y="1063707"/>
            <a:ext cx="2971800" cy="2308324"/>
          </a:xfrm>
          <a:prstGeom prst="rect">
            <a:avLst/>
          </a:prstGeom>
          <a:noFill/>
        </p:spPr>
        <p:txBody>
          <a:bodyPr wrap="square" rtlCol="0">
            <a:spAutoFit/>
          </a:bodyPr>
          <a:lstStyle/>
          <a:p>
            <a:pPr algn="just"/>
            <a:r>
              <a:rPr lang="en-GB" sz="1200" dirty="0">
                <a:ea typeface="Calibri" panose="020F0502020204030204" pitchFamily="34" charset="0"/>
                <a:cs typeface="Times New Roman" panose="02020603050405020304" pitchFamily="18" charset="0"/>
              </a:rPr>
              <a:t>In the EPPO region, </a:t>
            </a:r>
            <a:r>
              <a:rPr lang="en-GB" sz="1200" i="1" dirty="0">
                <a:ea typeface="Calibri" panose="020F0502020204030204" pitchFamily="34" charset="0"/>
                <a:cs typeface="Times New Roman" panose="02020603050405020304" pitchFamily="18" charset="0"/>
              </a:rPr>
              <a:t>H. sericea </a:t>
            </a:r>
            <a:r>
              <a:rPr lang="en-GB" sz="1200" dirty="0">
                <a:ea typeface="Calibri" panose="020F0502020204030204" pitchFamily="34" charset="0"/>
                <a:cs typeface="Times New Roman" panose="02020603050405020304" pitchFamily="18" charset="0"/>
              </a:rPr>
              <a:t>is recorded from France, Madeira, Portugal and Spain. </a:t>
            </a:r>
          </a:p>
          <a:p>
            <a:pPr algn="just"/>
            <a:endParaRPr lang="en-GB" sz="1200" dirty="0">
              <a:ea typeface="Calibri" panose="020F0502020204030204" pitchFamily="34" charset="0"/>
              <a:cs typeface="Times New Roman" panose="02020603050405020304" pitchFamily="18" charset="0"/>
            </a:endParaRPr>
          </a:p>
          <a:p>
            <a:pPr algn="just"/>
            <a:r>
              <a:rPr lang="en-GB" sz="1200" dirty="0">
                <a:ea typeface="Calibri" panose="020F0502020204030204" pitchFamily="34" charset="0"/>
              </a:rPr>
              <a:t>In the EPPO region, disturbed areas (particularly road margins), forest margins, coastal grasslands and pine forest are all highlighted as additional habitats. Plants for planting has been the main pathway for entry into the EPPO region.  The plant is known to be used as an ornamental and hedging species, and therefore could be imported as seeds or plants for this purpose.</a:t>
            </a:r>
            <a:endParaRPr lang="en-IE" sz="1200" dirty="0"/>
          </a:p>
        </p:txBody>
      </p:sp>
      <p:pic>
        <p:nvPicPr>
          <p:cNvPr id="12" name="Picture 11" descr="C:\Users\rt.EPPO\AppData\Local\Microsoft\Windows\INetCache\Content.Word\Hakea_sericea_Portugal_burn_plants_&amp;_new_infestation_EMarchante.jpg">
            <a:extLst>
              <a:ext uri="{FF2B5EF4-FFF2-40B4-BE49-F238E27FC236}">
                <a16:creationId xmlns:a16="http://schemas.microsoft.com/office/drawing/2014/main" id="{FDA5544C-3794-43BC-9CEE-E21B1462B9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5371" y="4787334"/>
            <a:ext cx="3071979" cy="2086211"/>
          </a:xfrm>
          <a:prstGeom prst="rect">
            <a:avLst/>
          </a:prstGeom>
          <a:noFill/>
          <a:ln>
            <a:noFill/>
          </a:ln>
        </p:spPr>
      </p:pic>
      <p:pic>
        <p:nvPicPr>
          <p:cNvPr id="14" name="Picture 13" descr="C:\Users\rt.EPPO\AppData\Local\Microsoft\Windows\INetCache\Content.Word\Hakea_sericea_Portugal_flower_EMarchante.jpg">
            <a:extLst>
              <a:ext uri="{FF2B5EF4-FFF2-40B4-BE49-F238E27FC236}">
                <a16:creationId xmlns:a16="http://schemas.microsoft.com/office/drawing/2014/main" id="{099940CB-017F-46E2-8640-1A83C95F10A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6345" y="762181"/>
            <a:ext cx="2701815" cy="1721233"/>
          </a:xfrm>
          <a:prstGeom prst="rect">
            <a:avLst/>
          </a:prstGeom>
          <a:noFill/>
          <a:ln>
            <a:noFill/>
          </a:ln>
        </p:spPr>
      </p:pic>
      <p:pic>
        <p:nvPicPr>
          <p:cNvPr id="15" name="Picture 14" descr="C:\Users\rt.EPPO\AppData\Local\Microsoft\Windows\INetCache\Content.Word\Hakea_sericea_Portugal_burn_plants_&amp;_with_fruits_EMarchante.jpg">
            <a:extLst>
              <a:ext uri="{FF2B5EF4-FFF2-40B4-BE49-F238E27FC236}">
                <a16:creationId xmlns:a16="http://schemas.microsoft.com/office/drawing/2014/main" id="{A14035F1-7A56-4454-8432-11BD104AD2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6603" y="4282267"/>
            <a:ext cx="2771557" cy="2086211"/>
          </a:xfrm>
          <a:prstGeom prst="rect">
            <a:avLst/>
          </a:prstGeom>
          <a:noFill/>
          <a:ln>
            <a:noFill/>
          </a:ln>
        </p:spPr>
      </p:pic>
      <p:pic>
        <p:nvPicPr>
          <p:cNvPr id="16" name="Picture 15" descr="C:\Users\rt.EPPO\AppData\Local\Microsoft\Windows\INetCache\Content.Word\Hakea_sericea_Portugal_invaded_area_EMarchante.jpg">
            <a:extLst>
              <a:ext uri="{FF2B5EF4-FFF2-40B4-BE49-F238E27FC236}">
                <a16:creationId xmlns:a16="http://schemas.microsoft.com/office/drawing/2014/main" id="{9F7B808F-984C-4B34-A6C3-69D380089D1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448917" y="3333085"/>
            <a:ext cx="2891401" cy="2086212"/>
          </a:xfrm>
          <a:prstGeom prst="rect">
            <a:avLst/>
          </a:prstGeom>
          <a:noFill/>
          <a:ln>
            <a:noFill/>
          </a:ln>
        </p:spPr>
      </p:pic>
      <p:sp>
        <p:nvSpPr>
          <p:cNvPr id="7" name="TextBox 6">
            <a:extLst>
              <a:ext uri="{FF2B5EF4-FFF2-40B4-BE49-F238E27FC236}">
                <a16:creationId xmlns:a16="http://schemas.microsoft.com/office/drawing/2014/main" id="{5EFC3AF0-261E-479C-8D9A-DA933519045F}"/>
              </a:ext>
            </a:extLst>
          </p:cNvPr>
          <p:cNvSpPr txBox="1"/>
          <p:nvPr/>
        </p:nvSpPr>
        <p:spPr>
          <a:xfrm>
            <a:off x="7408718" y="5684046"/>
            <a:ext cx="2996492" cy="1200329"/>
          </a:xfrm>
          <a:prstGeom prst="rect">
            <a:avLst/>
          </a:prstGeom>
          <a:noFill/>
        </p:spPr>
        <p:txBody>
          <a:bodyPr wrap="square" rtlCol="0">
            <a:spAutoFit/>
          </a:bodyPr>
          <a:lstStyle/>
          <a:p>
            <a:pPr algn="just"/>
            <a:r>
              <a:rPr lang="en-GB" sz="1200" dirty="0"/>
              <a:t>Fire is a key part of the life cycle of </a:t>
            </a:r>
            <a:r>
              <a:rPr lang="en-GB" sz="1200" i="1" dirty="0"/>
              <a:t>H. sericea</a:t>
            </a:r>
            <a:r>
              <a:rPr lang="en-GB" sz="1200" dirty="0"/>
              <a:t>, with the heat-resistant fruits accumulating on a plant throughout its lifetime. The plant itself is absolutely fire sensitive. However, after plant death, typically through fire, the fruits release their seeds.</a:t>
            </a:r>
          </a:p>
        </p:txBody>
      </p:sp>
      <p:sp>
        <p:nvSpPr>
          <p:cNvPr id="17" name="TextBox 16">
            <a:extLst>
              <a:ext uri="{FF2B5EF4-FFF2-40B4-BE49-F238E27FC236}">
                <a16:creationId xmlns:a16="http://schemas.microsoft.com/office/drawing/2014/main" id="{B5C1FB51-1ECC-4965-96DC-8F19F3C7C993}"/>
              </a:ext>
            </a:extLst>
          </p:cNvPr>
          <p:cNvSpPr txBox="1"/>
          <p:nvPr/>
        </p:nvSpPr>
        <p:spPr>
          <a:xfrm>
            <a:off x="7408717" y="5358342"/>
            <a:ext cx="2635749" cy="230832"/>
          </a:xfrm>
          <a:prstGeom prst="rect">
            <a:avLst/>
          </a:prstGeom>
          <a:noFill/>
        </p:spPr>
        <p:txBody>
          <a:bodyPr wrap="square" rtlCol="0">
            <a:spAutoFit/>
          </a:bodyPr>
          <a:lstStyle/>
          <a:p>
            <a:r>
              <a:rPr lang="en-US" sz="900" dirty="0"/>
              <a:t>Image: Elizabete Marchante, EPPO Global Database</a:t>
            </a:r>
            <a:endParaRPr lang="en-GB" sz="900" dirty="0"/>
          </a:p>
        </p:txBody>
      </p:sp>
      <p:sp>
        <p:nvSpPr>
          <p:cNvPr id="18" name="TextBox 17">
            <a:extLst>
              <a:ext uri="{FF2B5EF4-FFF2-40B4-BE49-F238E27FC236}">
                <a16:creationId xmlns:a16="http://schemas.microsoft.com/office/drawing/2014/main" id="{6A1785E1-96B8-4013-810B-D3269AFAE6DD}"/>
              </a:ext>
            </a:extLst>
          </p:cNvPr>
          <p:cNvSpPr txBox="1"/>
          <p:nvPr/>
        </p:nvSpPr>
        <p:spPr>
          <a:xfrm>
            <a:off x="3774330" y="6864610"/>
            <a:ext cx="2635749" cy="230832"/>
          </a:xfrm>
          <a:prstGeom prst="rect">
            <a:avLst/>
          </a:prstGeom>
          <a:noFill/>
        </p:spPr>
        <p:txBody>
          <a:bodyPr wrap="square" rtlCol="0">
            <a:spAutoFit/>
          </a:bodyPr>
          <a:lstStyle/>
          <a:p>
            <a:r>
              <a:rPr lang="en-US" sz="900" dirty="0"/>
              <a:t>Image: Elizabete Marchante, EPPO Global Database</a:t>
            </a:r>
            <a:endParaRPr lang="en-GB" sz="900" dirty="0"/>
          </a:p>
        </p:txBody>
      </p:sp>
      <p:sp>
        <p:nvSpPr>
          <p:cNvPr id="19" name="TextBox 18">
            <a:extLst>
              <a:ext uri="{FF2B5EF4-FFF2-40B4-BE49-F238E27FC236}">
                <a16:creationId xmlns:a16="http://schemas.microsoft.com/office/drawing/2014/main" id="{7E2E2990-1C8D-4082-8514-9FBFCA343232}"/>
              </a:ext>
            </a:extLst>
          </p:cNvPr>
          <p:cNvSpPr txBox="1"/>
          <p:nvPr/>
        </p:nvSpPr>
        <p:spPr>
          <a:xfrm>
            <a:off x="311295" y="2472900"/>
            <a:ext cx="2635749" cy="230832"/>
          </a:xfrm>
          <a:prstGeom prst="rect">
            <a:avLst/>
          </a:prstGeom>
          <a:noFill/>
        </p:spPr>
        <p:txBody>
          <a:bodyPr wrap="square" rtlCol="0">
            <a:spAutoFit/>
          </a:bodyPr>
          <a:lstStyle/>
          <a:p>
            <a:r>
              <a:rPr lang="en-US" sz="900" dirty="0"/>
              <a:t>Image: Elizabete Marchante, EPPO Global Database</a:t>
            </a:r>
            <a:endParaRPr lang="en-GB" sz="900" dirty="0"/>
          </a:p>
        </p:txBody>
      </p:sp>
      <p:sp>
        <p:nvSpPr>
          <p:cNvPr id="20" name="TextBox 19">
            <a:extLst>
              <a:ext uri="{FF2B5EF4-FFF2-40B4-BE49-F238E27FC236}">
                <a16:creationId xmlns:a16="http://schemas.microsoft.com/office/drawing/2014/main" id="{972F9869-3B5C-4099-BE36-663BE87C59C8}"/>
              </a:ext>
            </a:extLst>
          </p:cNvPr>
          <p:cNvSpPr txBox="1"/>
          <p:nvPr/>
        </p:nvSpPr>
        <p:spPr>
          <a:xfrm>
            <a:off x="198844" y="6368478"/>
            <a:ext cx="2635749" cy="230832"/>
          </a:xfrm>
          <a:prstGeom prst="rect">
            <a:avLst/>
          </a:prstGeom>
          <a:noFill/>
        </p:spPr>
        <p:txBody>
          <a:bodyPr wrap="square" rtlCol="0">
            <a:spAutoFit/>
          </a:bodyPr>
          <a:lstStyle/>
          <a:p>
            <a:r>
              <a:rPr lang="en-US" sz="900" dirty="0"/>
              <a:t>Image: Elizabete Marchante, EPPO Global Database</a:t>
            </a:r>
            <a:endParaRPr lang="en-GB" sz="900" dirty="0"/>
          </a:p>
        </p:txBody>
      </p:sp>
    </p:spTree>
    <p:extLst>
      <p:ext uri="{BB962C8B-B14F-4D97-AF65-F5344CB8AC3E}">
        <p14:creationId xmlns:p14="http://schemas.microsoft.com/office/powerpoint/2010/main" val="380739561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1159</TotalTime>
  <Words>609</Words>
  <Application>Microsoft Office PowerPoint</Application>
  <PresentationFormat>Personnalisé</PresentationFormat>
  <Paragraphs>34</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Century Gothic</vt:lpstr>
      <vt:lpstr>Times New Roman</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82</cp:revision>
  <cp:lastPrinted>2017-06-01T15:15:41Z</cp:lastPrinted>
  <dcterms:created xsi:type="dcterms:W3CDTF">2016-07-12T15:21:47Z</dcterms:created>
  <dcterms:modified xsi:type="dcterms:W3CDTF">2018-09-12T15:54:15Z</dcterms:modified>
</cp:coreProperties>
</file>