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</p:sldIdLst>
  <p:sldSz cx="10691813" cy="7559675"/>
  <p:notesSz cx="6810375" cy="9942513"/>
  <p:defaultTextStyle>
    <a:defPPr>
      <a:defRPr lang="fr-FR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16A"/>
    <a:srgbClr val="93B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020" y="7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0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4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7528" y="302739"/>
            <a:ext cx="2606130" cy="645022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9140" y="302739"/>
            <a:ext cx="7640192" cy="645022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3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6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9141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80498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39750" algn="l"/>
                <a:tab pos="4302125" algn="l"/>
                <a:tab pos="8250238" algn="l"/>
              </a:tabLst>
            </a:pPr>
            <a:r>
              <a:rPr lang="en-GB" b="1" dirty="0"/>
              <a:t>	How to recognize it?	Can you help us?	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3771411" y="4077476"/>
            <a:ext cx="3027063" cy="2006168"/>
            <a:chOff x="3832374" y="4077476"/>
            <a:chExt cx="3027063" cy="2006168"/>
          </a:xfrm>
        </p:grpSpPr>
        <p:sp>
          <p:nvSpPr>
            <p:cNvPr id="7" name="Rectangle 6"/>
            <p:cNvSpPr/>
            <p:nvPr/>
          </p:nvSpPr>
          <p:spPr>
            <a:xfrm>
              <a:off x="3832374" y="4415904"/>
              <a:ext cx="3027063" cy="1667740"/>
            </a:xfrm>
            <a:prstGeom prst="rect">
              <a:avLst/>
            </a:prstGeom>
            <a:noFill/>
            <a:ln w="28575" cmpd="sng">
              <a:solidFill>
                <a:srgbClr val="93BE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15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72448" y="4077476"/>
              <a:ext cx="1746914" cy="338428"/>
            </a:xfrm>
            <a:prstGeom prst="rect">
              <a:avLst/>
            </a:pr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Contact us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5042" y="6590536"/>
            <a:ext cx="10717388" cy="1003358"/>
            <a:chOff x="6109" y="6523630"/>
            <a:chExt cx="10717388" cy="1003358"/>
          </a:xfrm>
        </p:grpSpPr>
        <p:grpSp>
          <p:nvGrpSpPr>
            <p:cNvPr id="8" name="Groupe 7"/>
            <p:cNvGrpSpPr/>
            <p:nvPr/>
          </p:nvGrpSpPr>
          <p:grpSpPr>
            <a:xfrm>
              <a:off x="6109" y="6773023"/>
              <a:ext cx="10717388" cy="753965"/>
              <a:chOff x="-25390" y="6826469"/>
              <a:chExt cx="10717388" cy="753965"/>
            </a:xfrm>
          </p:grpSpPr>
          <p:sp>
            <p:nvSpPr>
              <p:cNvPr id="9" name="Organigramme : Entrée manuelle 5"/>
              <p:cNvSpPr/>
              <p:nvPr/>
            </p:nvSpPr>
            <p:spPr>
              <a:xfrm>
                <a:off x="3605540" y="6826469"/>
                <a:ext cx="3449888" cy="743208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2" h="10000">
                    <a:moveTo>
                      <a:pt x="30" y="3734"/>
                    </a:moveTo>
                    <a:lnTo>
                      <a:pt x="10022" y="0"/>
                    </a:lnTo>
                    <a:lnTo>
                      <a:pt x="10022" y="9721"/>
                    </a:lnTo>
                    <a:lnTo>
                      <a:pt x="0" y="10000"/>
                    </a:lnTo>
                    <a:cubicBezTo>
                      <a:pt x="40" y="8005"/>
                      <a:pt x="-10" y="5730"/>
                      <a:pt x="30" y="373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rganigramme : Entrée manuelle 5"/>
              <p:cNvSpPr/>
              <p:nvPr/>
            </p:nvSpPr>
            <p:spPr>
              <a:xfrm flipH="1">
                <a:off x="7048895" y="6827341"/>
                <a:ext cx="3643103" cy="75309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31"/>
                  <a:gd name="connsiteY0" fmla="*/ 3734 h 10000"/>
                  <a:gd name="connsiteX1" fmla="*/ 10022 w 10031"/>
                  <a:gd name="connsiteY1" fmla="*/ 0 h 10000"/>
                  <a:gd name="connsiteX2" fmla="*/ 10031 w 10031"/>
                  <a:gd name="connsiteY2" fmla="*/ 9588 h 10000"/>
                  <a:gd name="connsiteX3" fmla="*/ 0 w 10031"/>
                  <a:gd name="connsiteY3" fmla="*/ 10000 h 10000"/>
                  <a:gd name="connsiteX4" fmla="*/ 30 w 10031"/>
                  <a:gd name="connsiteY4" fmla="*/ 3734 h 10000"/>
                  <a:gd name="connsiteX0" fmla="*/ 30 w 10040"/>
                  <a:gd name="connsiteY0" fmla="*/ 3867 h 10133"/>
                  <a:gd name="connsiteX1" fmla="*/ 10040 w 10040"/>
                  <a:gd name="connsiteY1" fmla="*/ 0 h 10133"/>
                  <a:gd name="connsiteX2" fmla="*/ 10031 w 10040"/>
                  <a:gd name="connsiteY2" fmla="*/ 9721 h 10133"/>
                  <a:gd name="connsiteX3" fmla="*/ 0 w 10040"/>
                  <a:gd name="connsiteY3" fmla="*/ 10133 h 10133"/>
                  <a:gd name="connsiteX4" fmla="*/ 30 w 10040"/>
                  <a:gd name="connsiteY4" fmla="*/ 3867 h 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0" h="10133">
                    <a:moveTo>
                      <a:pt x="30" y="3867"/>
                    </a:moveTo>
                    <a:lnTo>
                      <a:pt x="10040" y="0"/>
                    </a:lnTo>
                    <a:cubicBezTo>
                      <a:pt x="10037" y="3240"/>
                      <a:pt x="10034" y="6481"/>
                      <a:pt x="10031" y="9721"/>
                    </a:cubicBezTo>
                    <a:lnTo>
                      <a:pt x="0" y="10133"/>
                    </a:lnTo>
                    <a:cubicBezTo>
                      <a:pt x="40" y="8138"/>
                      <a:pt x="-10" y="5863"/>
                      <a:pt x="30" y="3867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rganigramme : Entrée manuelle 5"/>
              <p:cNvSpPr/>
              <p:nvPr/>
            </p:nvSpPr>
            <p:spPr>
              <a:xfrm flipH="1">
                <a:off x="-25390" y="6830621"/>
                <a:ext cx="3647879" cy="74039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22"/>
                  <a:gd name="connsiteY0" fmla="*/ 3734 h 9785"/>
                  <a:gd name="connsiteX1" fmla="*/ 10022 w 10022"/>
                  <a:gd name="connsiteY1" fmla="*/ 0 h 9785"/>
                  <a:gd name="connsiteX2" fmla="*/ 10022 w 10022"/>
                  <a:gd name="connsiteY2" fmla="*/ 9721 h 9785"/>
                  <a:gd name="connsiteX3" fmla="*/ 0 w 10022"/>
                  <a:gd name="connsiteY3" fmla="*/ 9785 h 9785"/>
                  <a:gd name="connsiteX4" fmla="*/ 30 w 10022"/>
                  <a:gd name="connsiteY4" fmla="*/ 3734 h 9785"/>
                  <a:gd name="connsiteX0" fmla="*/ 9 w 10037"/>
                  <a:gd name="connsiteY0" fmla="*/ 4035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4035 h 10000"/>
                  <a:gd name="connsiteX0" fmla="*/ 9 w 10037"/>
                  <a:gd name="connsiteY0" fmla="*/ 3854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3854 h 10000"/>
                  <a:gd name="connsiteX0" fmla="*/ 9 w 10037"/>
                  <a:gd name="connsiteY0" fmla="*/ 3854 h 10181"/>
                  <a:gd name="connsiteX1" fmla="*/ 10037 w 10037"/>
                  <a:gd name="connsiteY1" fmla="*/ 0 h 10181"/>
                  <a:gd name="connsiteX2" fmla="*/ 10037 w 10037"/>
                  <a:gd name="connsiteY2" fmla="*/ 9935 h 10181"/>
                  <a:gd name="connsiteX3" fmla="*/ 37 w 10037"/>
                  <a:gd name="connsiteY3" fmla="*/ 10181 h 10181"/>
                  <a:gd name="connsiteX4" fmla="*/ 9 w 10037"/>
                  <a:gd name="connsiteY4" fmla="*/ 3854 h 10181"/>
                  <a:gd name="connsiteX0" fmla="*/ 13 w 10041"/>
                  <a:gd name="connsiteY0" fmla="*/ 3854 h 10181"/>
                  <a:gd name="connsiteX1" fmla="*/ 10041 w 10041"/>
                  <a:gd name="connsiteY1" fmla="*/ 0 h 10181"/>
                  <a:gd name="connsiteX2" fmla="*/ 10041 w 10041"/>
                  <a:gd name="connsiteY2" fmla="*/ 9935 h 10181"/>
                  <a:gd name="connsiteX3" fmla="*/ 41 w 10041"/>
                  <a:gd name="connsiteY3" fmla="*/ 10181 h 10181"/>
                  <a:gd name="connsiteX4" fmla="*/ 13 w 10041"/>
                  <a:gd name="connsiteY4" fmla="*/ 3854 h 10181"/>
                  <a:gd name="connsiteX0" fmla="*/ 12 w 10040"/>
                  <a:gd name="connsiteY0" fmla="*/ 3854 h 10181"/>
                  <a:gd name="connsiteX1" fmla="*/ 10040 w 10040"/>
                  <a:gd name="connsiteY1" fmla="*/ 0 h 10181"/>
                  <a:gd name="connsiteX2" fmla="*/ 10040 w 10040"/>
                  <a:gd name="connsiteY2" fmla="*/ 9935 h 10181"/>
                  <a:gd name="connsiteX3" fmla="*/ 40 w 10040"/>
                  <a:gd name="connsiteY3" fmla="*/ 10181 h 10181"/>
                  <a:gd name="connsiteX4" fmla="*/ 12 w 10040"/>
                  <a:gd name="connsiteY4" fmla="*/ 3854 h 10181"/>
                  <a:gd name="connsiteX0" fmla="*/ 16 w 10017"/>
                  <a:gd name="connsiteY0" fmla="*/ 3764 h 10181"/>
                  <a:gd name="connsiteX1" fmla="*/ 10017 w 10017"/>
                  <a:gd name="connsiteY1" fmla="*/ 0 h 10181"/>
                  <a:gd name="connsiteX2" fmla="*/ 10017 w 10017"/>
                  <a:gd name="connsiteY2" fmla="*/ 9935 h 10181"/>
                  <a:gd name="connsiteX3" fmla="*/ 17 w 10017"/>
                  <a:gd name="connsiteY3" fmla="*/ 10181 h 10181"/>
                  <a:gd name="connsiteX4" fmla="*/ 16 w 10017"/>
                  <a:gd name="connsiteY4" fmla="*/ 3764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7" h="10181">
                    <a:moveTo>
                      <a:pt x="16" y="3764"/>
                    </a:moveTo>
                    <a:lnTo>
                      <a:pt x="10017" y="0"/>
                    </a:lnTo>
                    <a:lnTo>
                      <a:pt x="10017" y="9935"/>
                    </a:lnTo>
                    <a:lnTo>
                      <a:pt x="17" y="10181"/>
                    </a:lnTo>
                    <a:cubicBezTo>
                      <a:pt x="30" y="10132"/>
                      <a:pt x="-24" y="5804"/>
                      <a:pt x="16" y="376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à coins arrondis 12"/>
            <p:cNvSpPr/>
            <p:nvPr/>
          </p:nvSpPr>
          <p:spPr>
            <a:xfrm>
              <a:off x="3819915" y="6523630"/>
              <a:ext cx="3097721" cy="816611"/>
            </a:xfrm>
            <a:prstGeom prst="roundRect">
              <a:avLst>
                <a:gd name="adj" fmla="val 3021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280058" y="6741208"/>
              <a:ext cx="726905" cy="657565"/>
            </a:xfrm>
            <a:prstGeom prst="roundRect">
              <a:avLst>
                <a:gd name="adj" fmla="val 1531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H="1">
            <a:off x="7262949" y="870857"/>
            <a:ext cx="17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7149736" y="-14888"/>
            <a:ext cx="3564000" cy="4839437"/>
            <a:chOff x="7149736" y="-14888"/>
            <a:chExt cx="3564000" cy="4839437"/>
          </a:xfrm>
        </p:grpSpPr>
        <p:sp>
          <p:nvSpPr>
            <p:cNvPr id="17" name="Organigramme : Processus 16"/>
            <p:cNvSpPr/>
            <p:nvPr/>
          </p:nvSpPr>
          <p:spPr>
            <a:xfrm>
              <a:off x="7149736" y="-14888"/>
              <a:ext cx="3564000" cy="483943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9604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9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tlCol="0" anchor="t" anchorCtr="0"/>
            <a:lstStyle/>
            <a:p>
              <a:pPr algn="ctr"/>
              <a:r>
                <a:rPr lang="en-GB" sz="2800" b="1" spc="-150" dirty="0">
                  <a:latin typeface="Century Gothic" panose="020B0502020202020204" pitchFamily="34" charset="0"/>
                </a:rPr>
                <a:t>BE AWARE!</a:t>
              </a:r>
            </a:p>
            <a:p>
              <a:pPr algn="ctr">
                <a:spcBef>
                  <a:spcPts val="600"/>
                </a:spcBef>
              </a:pPr>
              <a:r>
                <a:rPr lang="en-GB" sz="1600" b="1" i="1" dirty="0"/>
                <a:t>Cortaderia jubata</a:t>
              </a:r>
            </a:p>
            <a:p>
              <a:pPr algn="ctr">
                <a:lnSpc>
                  <a:spcPts val="1100"/>
                </a:lnSpc>
              </a:pPr>
              <a:r>
                <a:rPr lang="en-GB" sz="1100" b="1" dirty="0"/>
                <a:t>A threat to the EPPO region</a:t>
              </a:r>
            </a:p>
          </p:txBody>
        </p:sp>
        <p:cxnSp>
          <p:nvCxnSpPr>
            <p:cNvPr id="23" name="Connecteur droit 22"/>
            <p:cNvCxnSpPr>
              <a:cxnSpLocks/>
            </p:cNvCxnSpPr>
            <p:nvPr/>
          </p:nvCxnSpPr>
          <p:spPr>
            <a:xfrm>
              <a:off x="7280058" y="870857"/>
              <a:ext cx="26882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cxnSpLocks/>
            </p:cNvCxnSpPr>
            <p:nvPr/>
          </p:nvCxnSpPr>
          <p:spPr>
            <a:xfrm>
              <a:off x="10321643" y="870857"/>
              <a:ext cx="237499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88" y="6778966"/>
            <a:ext cx="597939" cy="625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66512" y="7112432"/>
            <a:ext cx="21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in collaboration </a:t>
            </a:r>
            <a:b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EPPO – www.eppo.int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46088" y="5133109"/>
            <a:ext cx="308638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 institution name</a:t>
            </a:r>
          </a:p>
          <a:p>
            <a:pPr algn="ctr"/>
            <a:r>
              <a:rPr lang="en-GB" dirty="0"/>
              <a:t>Logo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6590" y="935509"/>
            <a:ext cx="2943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inflorescences are present,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jubata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can generally be distinguished from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selloana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inflorescences that extend well above the foliage and young inflorescences that are violet hued rather than purely white or yellow as they are in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selloana. </a:t>
            </a:r>
          </a:p>
          <a:p>
            <a:pPr algn="just"/>
            <a:endParaRPr lang="en-GB" sz="1200" i="1" dirty="0">
              <a:latin typeface="Times New Roman" panose="02020603050405020304" pitchFamily="18" charset="0"/>
            </a:endParaRPr>
          </a:p>
          <a:p>
            <a:pPr algn="just"/>
            <a:r>
              <a:rPr lang="en-GB" sz="1200" dirty="0"/>
              <a:t>However, individuals of both taxa appear to express a high degree of phenotypic plasticity in these traits.  Regional taxonomic treatments have identified a number of other potentially discriminating traits including: leaf blades in </a:t>
            </a:r>
            <a:r>
              <a:rPr lang="en-GB" sz="1200" i="1" dirty="0"/>
              <a:t>C. jubata</a:t>
            </a:r>
            <a:r>
              <a:rPr lang="en-GB" sz="1200" dirty="0"/>
              <a:t> that are dark green on both sides but blue green above and dark green below in </a:t>
            </a:r>
            <a:r>
              <a:rPr lang="en-GB" sz="1200" i="1" dirty="0"/>
              <a:t>C. selloana.</a:t>
            </a:r>
            <a:endParaRPr lang="en-GB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3668898" y="935509"/>
            <a:ext cx="3139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Because </a:t>
            </a:r>
            <a:r>
              <a:rPr lang="en-IE" sz="1200" i="1" dirty="0"/>
              <a:t>Cortaderia jubata </a:t>
            </a:r>
            <a:r>
              <a:rPr lang="en-IE" sz="1200" dirty="0"/>
              <a:t>has the potential to </a:t>
            </a:r>
            <a:r>
              <a:rPr lang="en-GB" sz="1200" dirty="0"/>
              <a:t>impact the habitats it invades, including native plant species and important ecosystem services, it is important to report any sightings to plant protection authorities. Early detection will allow a rapid implementation of appropriate measures against </a:t>
            </a:r>
            <a:r>
              <a:rPr lang="en-IE" sz="1200" i="1" dirty="0"/>
              <a:t>Cortaderia jubata</a:t>
            </a:r>
            <a:r>
              <a:rPr lang="en-GB" sz="1200" dirty="0"/>
              <a:t>.  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If you see </a:t>
            </a:r>
            <a:r>
              <a:rPr lang="en-IE" sz="1200" i="1" dirty="0"/>
              <a:t>Cortaderia jubata</a:t>
            </a:r>
            <a:r>
              <a:rPr lang="en-GB" sz="1200" dirty="0"/>
              <a:t>: 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Check the identification of the species with other grass-like species.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Whenever possible, take a picture of the plant, record exact location, date and habitat where it was observed.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Contact us.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98982" y="4773895"/>
            <a:ext cx="257856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contact details</a:t>
            </a:r>
          </a:p>
        </p:txBody>
      </p:sp>
      <p:pic>
        <p:nvPicPr>
          <p:cNvPr id="33" name="Picture 32" descr="JS1">
            <a:extLst>
              <a:ext uri="{FF2B5EF4-FFF2-40B4-BE49-F238E27FC236}">
                <a16:creationId xmlns:a16="http://schemas.microsoft.com/office/drawing/2014/main" id="{F821411C-9B95-49BA-8810-4B3FBAB00AD6}"/>
              </a:ext>
            </a:extLst>
          </p:cNvPr>
          <p:cNvPicPr/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8" y="4094333"/>
            <a:ext cx="2848706" cy="17343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30" name="Picture 6" descr="Cortaderia jubata">
            <a:extLst>
              <a:ext uri="{FF2B5EF4-FFF2-40B4-BE49-F238E27FC236}">
                <a16:creationId xmlns:a16="http://schemas.microsoft.com/office/drawing/2014/main" id="{FC9C255F-77AE-4C8D-8AF3-27B884BE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78" y="1142490"/>
            <a:ext cx="2459467" cy="33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128EFF-1A9B-4417-97AB-B1CE36DA3AD9}"/>
              </a:ext>
            </a:extLst>
          </p:cNvPr>
          <p:cNvSpPr txBox="1"/>
          <p:nvPr/>
        </p:nvSpPr>
        <p:spPr>
          <a:xfrm>
            <a:off x="7731361" y="4442099"/>
            <a:ext cx="18635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©2008 Neal Kramer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3A2A4-05D7-4819-B907-67237F4F55B7}"/>
              </a:ext>
            </a:extLst>
          </p:cNvPr>
          <p:cNvGrpSpPr/>
          <p:nvPr/>
        </p:nvGrpSpPr>
        <p:grpSpPr>
          <a:xfrm>
            <a:off x="3771411" y="6119627"/>
            <a:ext cx="3037455" cy="1342522"/>
            <a:chOff x="3771411" y="6119627"/>
            <a:chExt cx="3037455" cy="1342522"/>
          </a:xfrm>
        </p:grpSpPr>
        <p:sp>
          <p:nvSpPr>
            <p:cNvPr id="31" name="ZoneTexte 27">
              <a:extLst>
                <a:ext uri="{FF2B5EF4-FFF2-40B4-BE49-F238E27FC236}">
                  <a16:creationId xmlns:a16="http://schemas.microsoft.com/office/drawing/2014/main" id="{53250CAA-5C3A-44BF-BD51-8661F2A7E617}"/>
                </a:ext>
              </a:extLst>
            </p:cNvPr>
            <p:cNvSpPr txBox="1"/>
            <p:nvPr/>
          </p:nvSpPr>
          <p:spPr>
            <a:xfrm>
              <a:off x="3842502" y="6908151"/>
              <a:ext cx="2966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This leaflet has been prepared within the LIFE funded project LIFE15 PRE FR 001 in collaboration with the NERC Centre for Ecology and Hydrology </a:t>
              </a:r>
            </a:p>
          </p:txBody>
        </p:sp>
        <p:pic>
          <p:nvPicPr>
            <p:cNvPr id="34" name="Picture 33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4C442BF2-BE96-4DE2-9716-3D45B524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1411" y="6119627"/>
              <a:ext cx="1122027" cy="811247"/>
            </a:xfrm>
            <a:prstGeom prst="rect">
              <a:avLst/>
            </a:prstGeom>
          </p:spPr>
        </p:pic>
        <p:pic>
          <p:nvPicPr>
            <p:cNvPr id="35" name="Picture 34" descr="Afficher l'image d'origine">
              <a:extLst>
                <a:ext uri="{FF2B5EF4-FFF2-40B4-BE49-F238E27FC236}">
                  <a16:creationId xmlns:a16="http://schemas.microsoft.com/office/drawing/2014/main" id="{2D875BB7-2770-4282-BE78-C6F0385CEE2D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961" y="6333037"/>
              <a:ext cx="1538588" cy="399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93171A9-2952-4BF9-A70B-3CEE9118C5E4}"/>
              </a:ext>
            </a:extLst>
          </p:cNvPr>
          <p:cNvSpPr txBox="1"/>
          <p:nvPr/>
        </p:nvSpPr>
        <p:spPr>
          <a:xfrm>
            <a:off x="406590" y="5830024"/>
            <a:ext cx="284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Image: John Lambrinos, EPPO Global Database</a:t>
            </a:r>
          </a:p>
        </p:txBody>
      </p:sp>
    </p:spTree>
    <p:extLst>
      <p:ext uri="{BB962C8B-B14F-4D97-AF65-F5344CB8AC3E}">
        <p14:creationId xmlns:p14="http://schemas.microsoft.com/office/powerpoint/2010/main" val="171093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3538" algn="l"/>
                <a:tab pos="4032250" algn="l"/>
                <a:tab pos="7710488" algn="l"/>
              </a:tabLst>
            </a:pPr>
            <a:r>
              <a:rPr lang="en-GB" b="1" dirty="0"/>
              <a:t>	What is </a:t>
            </a:r>
            <a:r>
              <a:rPr lang="en-GB" b="1" i="1" dirty="0"/>
              <a:t>C. Jubata</a:t>
            </a:r>
            <a:r>
              <a:rPr lang="en-GB" b="1" dirty="0"/>
              <a:t>? </a:t>
            </a:r>
            <a:r>
              <a:rPr lang="en-GB" b="1" i="1" dirty="0"/>
              <a:t>                            </a:t>
            </a:r>
            <a:r>
              <a:rPr lang="en-GB" b="1" dirty="0"/>
              <a:t>What is the problem?	Where is it found?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-13651" y="6804963"/>
            <a:ext cx="10717388" cy="753965"/>
            <a:chOff x="-25390" y="6826469"/>
            <a:chExt cx="10717388" cy="753965"/>
          </a:xfrm>
        </p:grpSpPr>
        <p:sp>
          <p:nvSpPr>
            <p:cNvPr id="6" name="Organigramme : Entrée manuelle 5"/>
            <p:cNvSpPr/>
            <p:nvPr/>
          </p:nvSpPr>
          <p:spPr>
            <a:xfrm>
              <a:off x="3605540" y="6826469"/>
              <a:ext cx="3449888" cy="7432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30" y="3734"/>
                  </a:moveTo>
                  <a:lnTo>
                    <a:pt x="10022" y="0"/>
                  </a:lnTo>
                  <a:lnTo>
                    <a:pt x="10022" y="9721"/>
                  </a:lnTo>
                  <a:lnTo>
                    <a:pt x="0" y="10000"/>
                  </a:lnTo>
                  <a:cubicBezTo>
                    <a:pt x="40" y="8005"/>
                    <a:pt x="-10" y="5730"/>
                    <a:pt x="30" y="373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rganigramme : Entrée manuelle 5"/>
            <p:cNvSpPr/>
            <p:nvPr/>
          </p:nvSpPr>
          <p:spPr>
            <a:xfrm flipH="1">
              <a:off x="7048895" y="6827341"/>
              <a:ext cx="3643103" cy="7530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31"/>
                <a:gd name="connsiteY0" fmla="*/ 3734 h 10000"/>
                <a:gd name="connsiteX1" fmla="*/ 10022 w 10031"/>
                <a:gd name="connsiteY1" fmla="*/ 0 h 10000"/>
                <a:gd name="connsiteX2" fmla="*/ 10031 w 10031"/>
                <a:gd name="connsiteY2" fmla="*/ 9588 h 10000"/>
                <a:gd name="connsiteX3" fmla="*/ 0 w 10031"/>
                <a:gd name="connsiteY3" fmla="*/ 10000 h 10000"/>
                <a:gd name="connsiteX4" fmla="*/ 30 w 10031"/>
                <a:gd name="connsiteY4" fmla="*/ 3734 h 10000"/>
                <a:gd name="connsiteX0" fmla="*/ 30 w 10040"/>
                <a:gd name="connsiteY0" fmla="*/ 3867 h 10133"/>
                <a:gd name="connsiteX1" fmla="*/ 10040 w 10040"/>
                <a:gd name="connsiteY1" fmla="*/ 0 h 10133"/>
                <a:gd name="connsiteX2" fmla="*/ 10031 w 10040"/>
                <a:gd name="connsiteY2" fmla="*/ 9721 h 10133"/>
                <a:gd name="connsiteX3" fmla="*/ 0 w 10040"/>
                <a:gd name="connsiteY3" fmla="*/ 10133 h 10133"/>
                <a:gd name="connsiteX4" fmla="*/ 30 w 10040"/>
                <a:gd name="connsiteY4" fmla="*/ 3867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" h="10133">
                  <a:moveTo>
                    <a:pt x="30" y="3867"/>
                  </a:moveTo>
                  <a:lnTo>
                    <a:pt x="10040" y="0"/>
                  </a:lnTo>
                  <a:cubicBezTo>
                    <a:pt x="10037" y="3240"/>
                    <a:pt x="10034" y="6481"/>
                    <a:pt x="10031" y="9721"/>
                  </a:cubicBezTo>
                  <a:lnTo>
                    <a:pt x="0" y="10133"/>
                  </a:lnTo>
                  <a:cubicBezTo>
                    <a:pt x="40" y="8138"/>
                    <a:pt x="-10" y="5863"/>
                    <a:pt x="30" y="3867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rganigramme : Entrée manuelle 5"/>
            <p:cNvSpPr/>
            <p:nvPr/>
          </p:nvSpPr>
          <p:spPr>
            <a:xfrm flipH="1">
              <a:off x="-25390" y="6830621"/>
              <a:ext cx="3647879" cy="7403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22"/>
                <a:gd name="connsiteY0" fmla="*/ 3734 h 9785"/>
                <a:gd name="connsiteX1" fmla="*/ 10022 w 10022"/>
                <a:gd name="connsiteY1" fmla="*/ 0 h 9785"/>
                <a:gd name="connsiteX2" fmla="*/ 10022 w 10022"/>
                <a:gd name="connsiteY2" fmla="*/ 9721 h 9785"/>
                <a:gd name="connsiteX3" fmla="*/ 0 w 10022"/>
                <a:gd name="connsiteY3" fmla="*/ 9785 h 9785"/>
                <a:gd name="connsiteX4" fmla="*/ 30 w 10022"/>
                <a:gd name="connsiteY4" fmla="*/ 3734 h 9785"/>
                <a:gd name="connsiteX0" fmla="*/ 9 w 10037"/>
                <a:gd name="connsiteY0" fmla="*/ 4035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4035 h 10000"/>
                <a:gd name="connsiteX0" fmla="*/ 9 w 10037"/>
                <a:gd name="connsiteY0" fmla="*/ 3854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3854 h 10000"/>
                <a:gd name="connsiteX0" fmla="*/ 9 w 10037"/>
                <a:gd name="connsiteY0" fmla="*/ 3854 h 10181"/>
                <a:gd name="connsiteX1" fmla="*/ 10037 w 10037"/>
                <a:gd name="connsiteY1" fmla="*/ 0 h 10181"/>
                <a:gd name="connsiteX2" fmla="*/ 10037 w 10037"/>
                <a:gd name="connsiteY2" fmla="*/ 9935 h 10181"/>
                <a:gd name="connsiteX3" fmla="*/ 37 w 10037"/>
                <a:gd name="connsiteY3" fmla="*/ 10181 h 10181"/>
                <a:gd name="connsiteX4" fmla="*/ 9 w 10037"/>
                <a:gd name="connsiteY4" fmla="*/ 3854 h 10181"/>
                <a:gd name="connsiteX0" fmla="*/ 13 w 10041"/>
                <a:gd name="connsiteY0" fmla="*/ 3854 h 10181"/>
                <a:gd name="connsiteX1" fmla="*/ 10041 w 10041"/>
                <a:gd name="connsiteY1" fmla="*/ 0 h 10181"/>
                <a:gd name="connsiteX2" fmla="*/ 10041 w 10041"/>
                <a:gd name="connsiteY2" fmla="*/ 9935 h 10181"/>
                <a:gd name="connsiteX3" fmla="*/ 41 w 10041"/>
                <a:gd name="connsiteY3" fmla="*/ 10181 h 10181"/>
                <a:gd name="connsiteX4" fmla="*/ 13 w 10041"/>
                <a:gd name="connsiteY4" fmla="*/ 3854 h 10181"/>
                <a:gd name="connsiteX0" fmla="*/ 12 w 10040"/>
                <a:gd name="connsiteY0" fmla="*/ 3854 h 10181"/>
                <a:gd name="connsiteX1" fmla="*/ 10040 w 10040"/>
                <a:gd name="connsiteY1" fmla="*/ 0 h 10181"/>
                <a:gd name="connsiteX2" fmla="*/ 10040 w 10040"/>
                <a:gd name="connsiteY2" fmla="*/ 9935 h 10181"/>
                <a:gd name="connsiteX3" fmla="*/ 40 w 10040"/>
                <a:gd name="connsiteY3" fmla="*/ 10181 h 10181"/>
                <a:gd name="connsiteX4" fmla="*/ 12 w 10040"/>
                <a:gd name="connsiteY4" fmla="*/ 3854 h 10181"/>
                <a:gd name="connsiteX0" fmla="*/ 16 w 10017"/>
                <a:gd name="connsiteY0" fmla="*/ 3764 h 10181"/>
                <a:gd name="connsiteX1" fmla="*/ 10017 w 10017"/>
                <a:gd name="connsiteY1" fmla="*/ 0 h 10181"/>
                <a:gd name="connsiteX2" fmla="*/ 10017 w 10017"/>
                <a:gd name="connsiteY2" fmla="*/ 9935 h 10181"/>
                <a:gd name="connsiteX3" fmla="*/ 17 w 10017"/>
                <a:gd name="connsiteY3" fmla="*/ 10181 h 10181"/>
                <a:gd name="connsiteX4" fmla="*/ 16 w 10017"/>
                <a:gd name="connsiteY4" fmla="*/ 3764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181">
                  <a:moveTo>
                    <a:pt x="16" y="3764"/>
                  </a:moveTo>
                  <a:lnTo>
                    <a:pt x="10017" y="0"/>
                  </a:lnTo>
                  <a:lnTo>
                    <a:pt x="10017" y="9935"/>
                  </a:lnTo>
                  <a:lnTo>
                    <a:pt x="17" y="10181"/>
                  </a:lnTo>
                  <a:cubicBezTo>
                    <a:pt x="30" y="10132"/>
                    <a:pt x="-24" y="5804"/>
                    <a:pt x="16" y="376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35222" y="754712"/>
            <a:ext cx="2882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/>
              <a:t>Cortaderia jubata </a:t>
            </a:r>
            <a:r>
              <a:rPr lang="en-GB" sz="1200" dirty="0"/>
              <a:t>is tall perennial grass tussock-forming grass species native to South America.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>
                <a:ea typeface="Calibri" panose="020F0502020204030204" pitchFamily="34" charset="0"/>
              </a:rPr>
              <a:t>Only female plants of </a:t>
            </a:r>
            <a:r>
              <a:rPr lang="en-GB" sz="1200" i="1" dirty="0">
                <a:ea typeface="Calibri" panose="020F0502020204030204" pitchFamily="34" charset="0"/>
              </a:rPr>
              <a:t>C. jubata</a:t>
            </a:r>
            <a:r>
              <a:rPr lang="en-GB" sz="1200" dirty="0">
                <a:ea typeface="Calibri" panose="020F0502020204030204" pitchFamily="34" charset="0"/>
              </a:rPr>
              <a:t> are known to occur and this species reproduces from seeds produced from unfertilised female ovules.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i="1" dirty="0">
                <a:ea typeface="Calibri" panose="020F0502020204030204" pitchFamily="34" charset="0"/>
              </a:rPr>
              <a:t>C. jubata </a:t>
            </a:r>
            <a:r>
              <a:rPr lang="en-GB" sz="1200" dirty="0">
                <a:ea typeface="Calibri" panose="020F0502020204030204" pitchFamily="34" charset="0"/>
              </a:rPr>
              <a:t>is extremely fecund, producing</a:t>
            </a:r>
            <a:r>
              <a:rPr lang="en-GB" sz="1200" i="1" dirty="0">
                <a:ea typeface="Calibri" panose="020F0502020204030204" pitchFamily="34" charset="0"/>
              </a:rPr>
              <a:t> </a:t>
            </a:r>
            <a:r>
              <a:rPr lang="en-GB" sz="1200" dirty="0">
                <a:ea typeface="Calibri" panose="020F0502020204030204" pitchFamily="34" charset="0"/>
              </a:rPr>
              <a:t>over 100 000 seeds from a single inflorescence in one season, with an adult plant having between five and 20 inflorescences </a:t>
            </a:r>
            <a:endParaRPr lang="en-GB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3785371" y="1070264"/>
            <a:ext cx="3083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In California the species has been found to be able to outcompete native plants once it has established. This species produces a large amount of above- and belowground biomass that allow it to acquire light, moisture, and nutrients that would be used by other plants . Coastal sand dunes and inland sand hills are the most invaded habitats, and these harbour a number of rare and endangered plant species. Associated with vegetation change is a decrease in arthropod abundance and diversity. Rodents were less common in </a:t>
            </a:r>
            <a:r>
              <a:rPr lang="en-GB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C. jubata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-dominated grasslands, but rabbits more common.  In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Hawaiʽi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the species has been recorded as developing into dense monotypic stands in mesic to humid areas with the potential to replace or compete with native species.</a:t>
            </a: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08718" y="1063707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It is invasive in North America, South Africa, Australia and new Zealand and is currently absent from the natural environment in the EPPO region. 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In its current invasive range, it invades a wide range of habitats including disturbed/ruderal areas such as roadsides, logged forests/plantations and is capable of invading areas with intact vegetation. </a:t>
            </a:r>
            <a:r>
              <a:rPr lang="en-GB" sz="1200" dirty="0">
                <a:ea typeface="Calibri" panose="020F0502020204030204" pitchFamily="34" charset="0"/>
              </a:rPr>
              <a:t>Plants for planting is one pathway for the movement of the species. </a:t>
            </a:r>
            <a:r>
              <a:rPr lang="en-GB" sz="1200" i="1" dirty="0">
                <a:ea typeface="Calibri" panose="020F0502020204030204" pitchFamily="34" charset="0"/>
              </a:rPr>
              <a:t>Cortaderia jubata</a:t>
            </a:r>
            <a:r>
              <a:rPr lang="en-GB" sz="1200" dirty="0">
                <a:ea typeface="Calibri" panose="020F0502020204030204" pitchFamily="34" charset="0"/>
              </a:rPr>
              <a:t> has been historically planted as an ornamental in France, Ireland and the UK.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i="1" dirty="0"/>
              <a:t>C. jubata</a:t>
            </a:r>
            <a:r>
              <a:rPr lang="en-GB" sz="1200" dirty="0"/>
              <a:t> has a very broad environmental tolerance. However, it establishes best in wet, sandy soil without existing vegetation and has been shown to germinate best in high light, warm (~20</a:t>
            </a:r>
            <a:r>
              <a:rPr lang="en-GB" sz="1200" baseline="30000" dirty="0"/>
              <a:t>º</a:t>
            </a:r>
            <a:r>
              <a:rPr lang="en-GB" sz="1200" dirty="0"/>
              <a:t> C) and moist conditions. </a:t>
            </a:r>
          </a:p>
        </p:txBody>
      </p:sp>
      <p:pic>
        <p:nvPicPr>
          <p:cNvPr id="12" name="Picture 11" descr="CJ1">
            <a:extLst>
              <a:ext uri="{FF2B5EF4-FFF2-40B4-BE49-F238E27FC236}">
                <a16:creationId xmlns:a16="http://schemas.microsoft.com/office/drawing/2014/main" id="{ADD6F770-9ED0-4AE7-A60F-308E8D85AA83}"/>
              </a:ext>
            </a:extLst>
          </p:cNvPr>
          <p:cNvPicPr/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89" y="5034025"/>
            <a:ext cx="2778161" cy="176608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A body of water&#10;&#10;Description generated with high confidence">
            <a:extLst>
              <a:ext uri="{FF2B5EF4-FFF2-40B4-BE49-F238E27FC236}">
                <a16:creationId xmlns:a16="http://schemas.microsoft.com/office/drawing/2014/main" id="{F6028DD8-AFF7-4DBC-B3C4-B6880475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44" y="3432368"/>
            <a:ext cx="2257878" cy="3010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71A9A3-49AA-49B7-A041-1D2CA284AF28}"/>
              </a:ext>
            </a:extLst>
          </p:cNvPr>
          <p:cNvSpPr txBox="1"/>
          <p:nvPr/>
        </p:nvSpPr>
        <p:spPr>
          <a:xfrm>
            <a:off x="512475" y="6466252"/>
            <a:ext cx="26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Mandy Tu, The Nature Conservancy, Bugwood.org</a:t>
            </a:r>
            <a:endParaRPr lang="en-GB" sz="900" dirty="0"/>
          </a:p>
        </p:txBody>
      </p:sp>
      <p:pic>
        <p:nvPicPr>
          <p:cNvPr id="15" name="Picture 14" descr="A person standing on a dry grass field&#10;&#10;Description generated with very high confidence">
            <a:extLst>
              <a:ext uri="{FF2B5EF4-FFF2-40B4-BE49-F238E27FC236}">
                <a16:creationId xmlns:a16="http://schemas.microsoft.com/office/drawing/2014/main" id="{F418F54F-496A-432D-9BA7-5883D1073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921" y="4426574"/>
            <a:ext cx="2915920" cy="19031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666F09-64FD-46CC-A373-485A57E26217}"/>
              </a:ext>
            </a:extLst>
          </p:cNvPr>
          <p:cNvSpPr txBox="1"/>
          <p:nvPr/>
        </p:nvSpPr>
        <p:spPr>
          <a:xfrm>
            <a:off x="3785371" y="6373995"/>
            <a:ext cx="26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Joseph M. </a:t>
            </a:r>
            <a:r>
              <a:rPr lang="en-US" sz="900" dirty="0" err="1"/>
              <a:t>DiTomaso</a:t>
            </a:r>
            <a:r>
              <a:rPr lang="en-US" sz="900" dirty="0"/>
              <a:t>, University of California - Davis, Bugwood.org</a:t>
            </a:r>
            <a:endParaRPr lang="en-GB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FED2C-00CE-456A-A539-1AA7378C2FA4}"/>
              </a:ext>
            </a:extLst>
          </p:cNvPr>
          <p:cNvSpPr txBox="1"/>
          <p:nvPr/>
        </p:nvSpPr>
        <p:spPr>
          <a:xfrm>
            <a:off x="7473044" y="6800110"/>
            <a:ext cx="284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Image: John Lambrinos, EPPO Global Database</a:t>
            </a:r>
          </a:p>
        </p:txBody>
      </p:sp>
    </p:spTree>
    <p:extLst>
      <p:ext uri="{BB962C8B-B14F-4D97-AF65-F5344CB8AC3E}">
        <p14:creationId xmlns:p14="http://schemas.microsoft.com/office/powerpoint/2010/main" val="4364495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582</Words>
  <Application>Microsoft Office PowerPoint</Application>
  <PresentationFormat>Personnalisé</PresentationFormat>
  <Paragraphs>36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Thème Office</vt:lpstr>
      <vt:lpstr>Présentation PowerPoint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82</cp:revision>
  <cp:lastPrinted>2017-06-01T15:15:41Z</cp:lastPrinted>
  <dcterms:created xsi:type="dcterms:W3CDTF">2016-07-12T15:21:47Z</dcterms:created>
  <dcterms:modified xsi:type="dcterms:W3CDTF">2018-09-12T15:52:48Z</dcterms:modified>
</cp:coreProperties>
</file>