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0"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gi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farm2.staticflickr.com/1680/24672801476_46062accc5_o.jpg" TargetMode="External"/><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Andropogon virginicus</a:t>
              </a:r>
            </a:p>
            <a:p>
              <a:pPr algn="ctr">
                <a:lnSpc>
                  <a:spcPts val="1100"/>
                </a:lnSpc>
              </a:pPr>
              <a:r>
                <a:rPr lang="en-GB" sz="1100" b="1" dirty="0"/>
                <a:t>A threat to the EPPO region</a:t>
              </a:r>
            </a:p>
          </p:txBody>
        </p:sp>
        <p:cxnSp>
          <p:nvCxnSpPr>
            <p:cNvPr id="23" name="Connecteur droit 22"/>
            <p:cNvCxnSpPr>
              <a:cxnSpLocks/>
            </p:cNvCxnSpPr>
            <p:nvPr/>
          </p:nvCxnSpPr>
          <p:spPr>
            <a:xfrm>
              <a:off x="7280058" y="870857"/>
              <a:ext cx="2688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321643" y="870857"/>
              <a:ext cx="23749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2862322"/>
          </a:xfrm>
          <a:prstGeom prst="rect">
            <a:avLst/>
          </a:prstGeom>
          <a:noFill/>
        </p:spPr>
        <p:txBody>
          <a:bodyPr wrap="square" rtlCol="0">
            <a:spAutoFit/>
          </a:bodyPr>
          <a:lstStyle/>
          <a:p>
            <a:pPr algn="just"/>
            <a:r>
              <a:rPr lang="en-GB" sz="1200" i="1" dirty="0">
                <a:solidFill>
                  <a:srgbClr val="00000A"/>
                </a:solidFill>
                <a:ea typeface="Times New Roman" panose="02020603050405020304" pitchFamily="18" charset="0"/>
              </a:rPr>
              <a:t>Andropogon virginicus</a:t>
            </a:r>
            <a:r>
              <a:rPr lang="en-GB" sz="1200" dirty="0">
                <a:solidFill>
                  <a:srgbClr val="00000A"/>
                </a:solidFill>
                <a:ea typeface="Times New Roman" panose="02020603050405020304" pitchFamily="18" charset="0"/>
              </a:rPr>
              <a:t> is an herbaceous, perennial, warm season (C</a:t>
            </a:r>
            <a:r>
              <a:rPr lang="en-GB" sz="1200" baseline="-25000" dirty="0">
                <a:solidFill>
                  <a:srgbClr val="00000A"/>
                </a:solidFill>
                <a:ea typeface="Times New Roman" panose="02020603050405020304" pitchFamily="18" charset="0"/>
              </a:rPr>
              <a:t>4</a:t>
            </a:r>
            <a:r>
              <a:rPr lang="en-GB" sz="1200" dirty="0">
                <a:solidFill>
                  <a:srgbClr val="00000A"/>
                </a:solidFill>
                <a:ea typeface="Times New Roman" panose="02020603050405020304" pitchFamily="18" charset="0"/>
              </a:rPr>
              <a:t>) grass. It has a </a:t>
            </a:r>
            <a:r>
              <a:rPr lang="en-GB" sz="1200" dirty="0" err="1">
                <a:solidFill>
                  <a:srgbClr val="00000A"/>
                </a:solidFill>
                <a:ea typeface="Times New Roman" panose="02020603050405020304" pitchFamily="18" charset="0"/>
              </a:rPr>
              <a:t>cespitose</a:t>
            </a:r>
            <a:r>
              <a:rPr lang="en-GB" sz="1200" dirty="0">
                <a:solidFill>
                  <a:srgbClr val="00000A"/>
                </a:solidFill>
                <a:ea typeface="Times New Roman" panose="02020603050405020304" pitchFamily="18" charset="0"/>
              </a:rPr>
              <a:t> (i.e. densely tufted) growth form, and a height range of 40-210 cm.  The culms are typically branched distally, with light-green to reddish brown colouration. The leaf-sheaths are long-ciliate, with a tuberculate (scabrous) surface. The ligules are yellow to brownish and membranous, 0.2-1 mm, with cilia 0.2-1.3 mm. Leaf blades reach up to 52 cm, and are 1.7-6.5 mm wide. These blades are variably hairy. </a:t>
            </a:r>
          </a:p>
          <a:p>
            <a:pPr algn="just"/>
            <a:endParaRPr lang="en-GB" sz="1200" dirty="0">
              <a:solidFill>
                <a:srgbClr val="00000A"/>
              </a:solidFill>
            </a:endParaRPr>
          </a:p>
          <a:p>
            <a:pPr algn="just"/>
            <a:r>
              <a:rPr lang="en-GB" sz="1200" dirty="0">
                <a:solidFill>
                  <a:srgbClr val="00000A"/>
                </a:solidFill>
              </a:rPr>
              <a:t>The species is very difficult to tell apart from close relatives. </a:t>
            </a:r>
            <a:endParaRPr lang="en-GB" sz="1200" dirty="0"/>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Andropogon virginicus </a:t>
            </a:r>
            <a:r>
              <a:rPr lang="en-IE" sz="1200" dirty="0"/>
              <a:t>has the potential to </a:t>
            </a:r>
            <a:r>
              <a:rPr lang="en-GB" sz="1200" dirty="0"/>
              <a:t>impact the habitats it invades, including native plant species and important ecosystem services, it is important to report any sightings to plant protection authorities. Early detection will allow a rapid implementation of appropriate measures against </a:t>
            </a:r>
            <a:r>
              <a:rPr lang="en-IE" sz="1200" i="1" dirty="0"/>
              <a:t>Andropogon virginicus</a:t>
            </a:r>
            <a:r>
              <a:rPr lang="en-GB" sz="1200" dirty="0"/>
              <a:t>.   </a:t>
            </a:r>
          </a:p>
          <a:p>
            <a:r>
              <a:rPr lang="en-GB" sz="1200" dirty="0"/>
              <a:t> </a:t>
            </a:r>
          </a:p>
          <a:p>
            <a:r>
              <a:rPr lang="en-GB" sz="1200" dirty="0"/>
              <a:t>If you see </a:t>
            </a:r>
            <a:r>
              <a:rPr lang="en-IE" sz="1200" i="1" dirty="0"/>
              <a:t>Andropogon virginicus</a:t>
            </a:r>
            <a:r>
              <a:rPr lang="en-GB" sz="1200" dirty="0"/>
              <a:t>:  </a:t>
            </a:r>
          </a:p>
          <a:p>
            <a:pPr marL="171450" indent="-171450" algn="just">
              <a:buFont typeface="Arial" panose="020B0604020202020204" pitchFamily="34" charset="0"/>
              <a:buChar char="•"/>
            </a:pPr>
            <a:r>
              <a:rPr lang="en-GB" sz="1200" dirty="0"/>
              <a:t>Check the identification of the species with other grass like species.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18" name="Picture 17" descr="A close up of a flower&#10;&#10;Description generated with high confidence">
            <a:extLst>
              <a:ext uri="{FF2B5EF4-FFF2-40B4-BE49-F238E27FC236}">
                <a16:creationId xmlns:a16="http://schemas.microsoft.com/office/drawing/2014/main" id="{770815AD-C4EF-4E3B-8173-6AA54B7D8A3D}"/>
              </a:ext>
            </a:extLst>
          </p:cNvPr>
          <p:cNvPicPr>
            <a:picLocks noChangeAspect="1"/>
          </p:cNvPicPr>
          <p:nvPr/>
        </p:nvPicPr>
        <p:blipFill>
          <a:blip r:embed="rId3"/>
          <a:stretch>
            <a:fillRect/>
          </a:stretch>
        </p:blipFill>
        <p:spPr>
          <a:xfrm>
            <a:off x="501369" y="4072666"/>
            <a:ext cx="2697704" cy="2010978"/>
          </a:xfrm>
          <a:prstGeom prst="rect">
            <a:avLst/>
          </a:prstGeom>
        </p:spPr>
      </p:pic>
      <p:sp>
        <p:nvSpPr>
          <p:cNvPr id="19" name="TextBox 18">
            <a:extLst>
              <a:ext uri="{FF2B5EF4-FFF2-40B4-BE49-F238E27FC236}">
                <a16:creationId xmlns:a16="http://schemas.microsoft.com/office/drawing/2014/main" id="{11008F03-177E-4296-B0F1-F7634A4F2D68}"/>
              </a:ext>
            </a:extLst>
          </p:cNvPr>
          <p:cNvSpPr txBox="1"/>
          <p:nvPr/>
        </p:nvSpPr>
        <p:spPr>
          <a:xfrm>
            <a:off x="406590" y="6099531"/>
            <a:ext cx="3097721" cy="369332"/>
          </a:xfrm>
          <a:prstGeom prst="rect">
            <a:avLst/>
          </a:prstGeom>
          <a:noFill/>
        </p:spPr>
        <p:txBody>
          <a:bodyPr wrap="square" rtlCol="0">
            <a:spAutoFit/>
          </a:bodyPr>
          <a:lstStyle/>
          <a:p>
            <a:r>
              <a:rPr lang="en-US" sz="900" dirty="0"/>
              <a:t>Image: John D. Byrd, Mississippi State University, Bugwood.org</a:t>
            </a:r>
            <a:endParaRPr lang="en-GB" sz="900" dirty="0"/>
          </a:p>
        </p:txBody>
      </p:sp>
      <p:grpSp>
        <p:nvGrpSpPr>
          <p:cNvPr id="29" name="Group 28">
            <a:extLst>
              <a:ext uri="{FF2B5EF4-FFF2-40B4-BE49-F238E27FC236}">
                <a16:creationId xmlns:a16="http://schemas.microsoft.com/office/drawing/2014/main" id="{0CCCD9A3-A854-448E-9429-5D8D45CE2AD1}"/>
              </a:ext>
            </a:extLst>
          </p:cNvPr>
          <p:cNvGrpSpPr/>
          <p:nvPr/>
        </p:nvGrpSpPr>
        <p:grpSpPr>
          <a:xfrm>
            <a:off x="3771411" y="6119627"/>
            <a:ext cx="3037455" cy="1342522"/>
            <a:chOff x="3771411" y="6119627"/>
            <a:chExt cx="3037455" cy="1342522"/>
          </a:xfrm>
        </p:grpSpPr>
        <p:sp>
          <p:nvSpPr>
            <p:cNvPr id="33" name="ZoneTexte 27">
              <a:extLst>
                <a:ext uri="{FF2B5EF4-FFF2-40B4-BE49-F238E27FC236}">
                  <a16:creationId xmlns:a16="http://schemas.microsoft.com/office/drawing/2014/main" id="{DDF59CFA-C570-4113-83B3-8AFC49797948}"/>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4" name="Picture 33" descr="A close up of a sign&#10;&#10;Description generated with very high confidence">
              <a:extLst>
                <a:ext uri="{FF2B5EF4-FFF2-40B4-BE49-F238E27FC236}">
                  <a16:creationId xmlns:a16="http://schemas.microsoft.com/office/drawing/2014/main" id="{54B606AA-0AA3-4960-9488-3ECAE4600358}"/>
                </a:ext>
              </a:extLst>
            </p:cNvPr>
            <p:cNvPicPr>
              <a:picLocks noChangeAspect="1"/>
            </p:cNvPicPr>
            <p:nvPr/>
          </p:nvPicPr>
          <p:blipFill>
            <a:blip r:embed="rId4"/>
            <a:stretch>
              <a:fillRect/>
            </a:stretch>
          </p:blipFill>
          <p:spPr>
            <a:xfrm>
              <a:off x="3771411" y="6119627"/>
              <a:ext cx="1122027" cy="811247"/>
            </a:xfrm>
            <a:prstGeom prst="rect">
              <a:avLst/>
            </a:prstGeom>
          </p:spPr>
        </p:pic>
        <p:pic>
          <p:nvPicPr>
            <p:cNvPr id="35" name="Picture 34" descr="Afficher l'image d'origine">
              <a:extLst>
                <a:ext uri="{FF2B5EF4-FFF2-40B4-BE49-F238E27FC236}">
                  <a16:creationId xmlns:a16="http://schemas.microsoft.com/office/drawing/2014/main" id="{3910A2CD-A609-4590-93B8-F3AA4C8034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pic>
        <p:nvPicPr>
          <p:cNvPr id="36" name="Picture 35" descr="A close up of a dry grass field&#10;&#10;Description generated with very high confidence">
            <a:extLst>
              <a:ext uri="{FF2B5EF4-FFF2-40B4-BE49-F238E27FC236}">
                <a16:creationId xmlns:a16="http://schemas.microsoft.com/office/drawing/2014/main" id="{89D75A0A-2BE3-4F9D-AB50-3D0421CD44B8}"/>
              </a:ext>
            </a:extLst>
          </p:cNvPr>
          <p:cNvPicPr>
            <a:picLocks noChangeAspect="1"/>
          </p:cNvPicPr>
          <p:nvPr/>
        </p:nvPicPr>
        <p:blipFill>
          <a:blip r:embed="rId6"/>
          <a:stretch>
            <a:fillRect/>
          </a:stretch>
        </p:blipFill>
        <p:spPr>
          <a:xfrm>
            <a:off x="7364944" y="1266494"/>
            <a:ext cx="3097722" cy="2412383"/>
          </a:xfrm>
          <a:prstGeom prst="rect">
            <a:avLst/>
          </a:prstGeom>
        </p:spPr>
      </p:pic>
      <p:sp>
        <p:nvSpPr>
          <p:cNvPr id="39" name="TextBox 38">
            <a:extLst>
              <a:ext uri="{FF2B5EF4-FFF2-40B4-BE49-F238E27FC236}">
                <a16:creationId xmlns:a16="http://schemas.microsoft.com/office/drawing/2014/main" id="{A97FCC34-BCD6-4C36-956E-5371D40EA6AB}"/>
              </a:ext>
            </a:extLst>
          </p:cNvPr>
          <p:cNvSpPr txBox="1"/>
          <p:nvPr/>
        </p:nvSpPr>
        <p:spPr>
          <a:xfrm>
            <a:off x="7280058" y="3743882"/>
            <a:ext cx="3144601" cy="338554"/>
          </a:xfrm>
          <a:prstGeom prst="rect">
            <a:avLst/>
          </a:prstGeom>
          <a:noFill/>
        </p:spPr>
        <p:txBody>
          <a:bodyPr wrap="square" rtlCol="0">
            <a:spAutoFit/>
          </a:bodyPr>
          <a:lstStyle/>
          <a:p>
            <a:r>
              <a:rPr lang="en-GB" sz="800" dirty="0"/>
              <a:t>Image: </a:t>
            </a:r>
            <a:r>
              <a:rPr lang="en-US" sz="800" dirty="0"/>
              <a:t>John D. Byrd, Mississippi State University, Bugwood.org</a:t>
            </a:r>
            <a:r>
              <a:rPr lang="en-GB" sz="800" dirty="0"/>
              <a:t> </a:t>
            </a:r>
          </a:p>
          <a:p>
            <a:endParaRPr lang="en-GB" sz="800" dirty="0"/>
          </a:p>
        </p:txBody>
      </p:sp>
    </p:spTree>
    <p:extLst>
      <p:ext uri="{BB962C8B-B14F-4D97-AF65-F5344CB8AC3E}">
        <p14:creationId xmlns:p14="http://schemas.microsoft.com/office/powerpoint/2010/main" val="79056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A. virginicus</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286603" y="949254"/>
            <a:ext cx="2882805" cy="1754326"/>
          </a:xfrm>
          <a:prstGeom prst="rect">
            <a:avLst/>
          </a:prstGeom>
          <a:noFill/>
        </p:spPr>
        <p:txBody>
          <a:bodyPr wrap="square" rtlCol="0">
            <a:spAutoFit/>
          </a:bodyPr>
          <a:lstStyle/>
          <a:p>
            <a:pPr algn="just"/>
            <a:r>
              <a:rPr lang="en-US" sz="1200" i="1" dirty="0"/>
              <a:t>Andropogon virginicus </a:t>
            </a:r>
            <a:r>
              <a:rPr lang="en-US" sz="1200" dirty="0"/>
              <a:t>(EPPO Observation List of invasive alien plants) is an erect perennial </a:t>
            </a:r>
            <a:r>
              <a:rPr lang="en-GB" sz="1200" dirty="0"/>
              <a:t>grass which is native to South and Central America.</a:t>
            </a:r>
          </a:p>
          <a:p>
            <a:pPr algn="just"/>
            <a:r>
              <a:rPr lang="en-GB" sz="1200" dirty="0"/>
              <a:t> </a:t>
            </a:r>
          </a:p>
          <a:p>
            <a:pPr algn="just"/>
            <a:r>
              <a:rPr lang="en-GB" sz="1200" dirty="0"/>
              <a:t>As </a:t>
            </a:r>
            <a:r>
              <a:rPr lang="en-US" sz="1200" i="1" dirty="0">
                <a:ea typeface="Times New Roman" panose="02020603050405020304" pitchFamily="18" charset="0"/>
              </a:rPr>
              <a:t>Andropogon virginicus </a:t>
            </a:r>
            <a:r>
              <a:rPr lang="en-GB" sz="1200" dirty="0"/>
              <a:t>is considered to be a threat to native biodiversity, its appearance in new areas should be reported immediately to us.  </a:t>
            </a:r>
          </a:p>
        </p:txBody>
      </p:sp>
      <p:sp>
        <p:nvSpPr>
          <p:cNvPr id="3" name="ZoneTexte 2"/>
          <p:cNvSpPr txBox="1"/>
          <p:nvPr/>
        </p:nvSpPr>
        <p:spPr>
          <a:xfrm>
            <a:off x="3785371" y="1070264"/>
            <a:ext cx="3083020" cy="3785652"/>
          </a:xfrm>
          <a:prstGeom prst="rect">
            <a:avLst/>
          </a:prstGeom>
          <a:noFill/>
        </p:spPr>
        <p:txBody>
          <a:bodyPr wrap="square" rtlCol="0">
            <a:spAutoFit/>
          </a:bodyPr>
          <a:lstStyle/>
          <a:p>
            <a:pPr algn="just"/>
            <a:r>
              <a:rPr lang="en-US" sz="1200" i="1" dirty="0">
                <a:ea typeface="Times New Roman" panose="02020603050405020304" pitchFamily="18" charset="0"/>
              </a:rPr>
              <a:t>Andropogon virginicus </a:t>
            </a:r>
            <a:r>
              <a:rPr lang="en-US" sz="1200" dirty="0">
                <a:ea typeface="Times New Roman" panose="02020603050405020304" pitchFamily="18" charset="0"/>
              </a:rPr>
              <a:t>stands can be dense, widespread, and highly competitive suggesting the species reduces biodiversity. The species is reported to be able to dominate within the grass layer. </a:t>
            </a:r>
            <a:r>
              <a:rPr lang="en-GB" sz="1200" dirty="0">
                <a:ea typeface="Calibri" panose="020F0502020204030204" pitchFamily="34" charset="0"/>
              </a:rPr>
              <a:t>Although present in the EPPO region, there are no reported studies that have evaluated the ecological or economic impact of </a:t>
            </a:r>
            <a:r>
              <a:rPr lang="en-GB" sz="1200" i="1" dirty="0">
                <a:ea typeface="Calibri" panose="020F0502020204030204" pitchFamily="34" charset="0"/>
              </a:rPr>
              <a:t>A. virginicus</a:t>
            </a:r>
            <a:r>
              <a:rPr lang="en-GB" sz="1200" dirty="0">
                <a:ea typeface="Calibri" panose="020F0502020204030204" pitchFamily="34" charset="0"/>
              </a:rPr>
              <a:t> in the region.  However, due to its aggressive spread in natural areas in Georgia, and around the Black Sea, and due to the rapid expanse of the plant in France, potential impacts are likely to be high. </a:t>
            </a:r>
          </a:p>
          <a:p>
            <a:pPr algn="just"/>
            <a:endParaRPr lang="en-GB" sz="1200" dirty="0">
              <a:ea typeface="Times New Roman" panose="02020603050405020304" pitchFamily="18" charset="0"/>
            </a:endParaRPr>
          </a:p>
          <a:p>
            <a:pPr algn="just"/>
            <a:r>
              <a:rPr lang="en-GB" sz="1200" dirty="0">
                <a:ea typeface="Calibri" panose="020F0502020204030204" pitchFamily="34" charset="0"/>
                <a:cs typeface="Times New Roman" panose="02020603050405020304" pitchFamily="18" charset="0"/>
              </a:rPr>
              <a:t>There is evidence that</a:t>
            </a:r>
            <a:r>
              <a:rPr lang="en-GB" sz="1200" i="1" dirty="0">
                <a:ea typeface="Calibri" panose="020F0502020204030204" pitchFamily="34" charset="0"/>
                <a:cs typeface="Times New Roman" panose="02020603050405020304" pitchFamily="18" charset="0"/>
              </a:rPr>
              <a:t> A. virginicus </a:t>
            </a:r>
            <a:r>
              <a:rPr lang="en-GB" sz="1200" dirty="0">
                <a:ea typeface="Calibri" panose="020F0502020204030204" pitchFamily="34" charset="0"/>
                <a:cs typeface="Times New Roman" panose="02020603050405020304" pitchFamily="18" charset="0"/>
              </a:rPr>
              <a:t>has entered the EPPO region as a contaminant of machinery and equipment. In France, it is suspected that </a:t>
            </a:r>
            <a:r>
              <a:rPr lang="en-GB" sz="1200" i="1" dirty="0">
                <a:ea typeface="Calibri" panose="020F0502020204030204" pitchFamily="34" charset="0"/>
                <a:cs typeface="Times New Roman" panose="02020603050405020304" pitchFamily="18" charset="0"/>
              </a:rPr>
              <a:t>A. virginicus </a:t>
            </a:r>
            <a:r>
              <a:rPr lang="en-GB" sz="1200" dirty="0">
                <a:ea typeface="Calibri" panose="020F0502020204030204" pitchFamily="34" charset="0"/>
                <a:cs typeface="Times New Roman" panose="02020603050405020304" pitchFamily="18" charset="0"/>
              </a:rPr>
              <a:t>was introduced into the military camp with munitions in the years 1950-1967.  </a:t>
            </a:r>
            <a:endParaRPr lang="en-GB" sz="1100" dirty="0">
              <a:ea typeface="Calibri" panose="020F0502020204030204" pitchFamily="34" charset="0"/>
              <a:cs typeface="Times New Roman" panose="02020603050405020304" pitchFamily="18" charset="0"/>
            </a:endParaRPr>
          </a:p>
          <a:p>
            <a:pPr algn="just"/>
            <a:endParaRPr lang="en-GB" sz="1200" dirty="0">
              <a:ea typeface="Times New Roman" panose="02020603050405020304" pitchFamily="18" charset="0"/>
            </a:endParaRPr>
          </a:p>
        </p:txBody>
      </p:sp>
      <p:sp>
        <p:nvSpPr>
          <p:cNvPr id="4" name="ZoneTexte 3"/>
          <p:cNvSpPr txBox="1"/>
          <p:nvPr/>
        </p:nvSpPr>
        <p:spPr>
          <a:xfrm>
            <a:off x="7408718" y="1063707"/>
            <a:ext cx="2971800" cy="2308324"/>
          </a:xfrm>
          <a:prstGeom prst="rect">
            <a:avLst/>
          </a:prstGeom>
          <a:noFill/>
        </p:spPr>
        <p:txBody>
          <a:bodyPr wrap="square" rtlCol="0">
            <a:spAutoFit/>
          </a:bodyPr>
          <a:lstStyle/>
          <a:p>
            <a:pPr algn="just"/>
            <a:r>
              <a:rPr lang="en-US" sz="1200" dirty="0"/>
              <a:t>The species is present in the EPPO region, recorded from France, the Russian Federation and Georgia. </a:t>
            </a:r>
          </a:p>
          <a:p>
            <a:pPr algn="just"/>
            <a:endParaRPr lang="en-US" sz="1200" i="1" dirty="0">
              <a:ea typeface="Calibri" panose="020F0502020204030204" pitchFamily="34" charset="0"/>
            </a:endParaRPr>
          </a:p>
          <a:p>
            <a:pPr algn="just"/>
            <a:r>
              <a:rPr lang="en-GB" sz="1200" i="1" dirty="0">
                <a:ea typeface="Calibri" panose="020F0502020204030204" pitchFamily="34" charset="0"/>
              </a:rPr>
              <a:t>A. virginicus</a:t>
            </a:r>
            <a:r>
              <a:rPr lang="en-GB" sz="1200" dirty="0">
                <a:ea typeface="Calibri" panose="020F0502020204030204" pitchFamily="34" charset="0"/>
              </a:rPr>
              <a:t> invades a wide variety of habitats from disturbed to relatively intact habitats including ruderal areas, wetlands, open pastures, grasslands, and open woodlands. </a:t>
            </a:r>
          </a:p>
          <a:p>
            <a:pPr algn="just"/>
            <a:endParaRPr lang="en-GB" sz="1200" dirty="0">
              <a:ea typeface="Calibri" panose="020F0502020204030204" pitchFamily="34" charset="0"/>
            </a:endParaRPr>
          </a:p>
          <a:p>
            <a:pPr algn="just"/>
            <a:r>
              <a:rPr lang="en-GB" sz="1200" dirty="0">
                <a:ea typeface="Calibri" panose="020F0502020204030204" pitchFamily="34" charset="0"/>
              </a:rPr>
              <a:t>The species is invasive also in Asia, North America, Australia and new Zealand.  </a:t>
            </a:r>
          </a:p>
        </p:txBody>
      </p:sp>
      <p:pic>
        <p:nvPicPr>
          <p:cNvPr id="12" name="Picture 11" descr="A field of tall grass&#10;&#10;Description generated with very high confidence">
            <a:extLst>
              <a:ext uri="{FF2B5EF4-FFF2-40B4-BE49-F238E27FC236}">
                <a16:creationId xmlns:a16="http://schemas.microsoft.com/office/drawing/2014/main" id="{CB2DF1EB-FAAF-4088-9CA6-CB813FEC36BD}"/>
              </a:ext>
            </a:extLst>
          </p:cNvPr>
          <p:cNvPicPr>
            <a:picLocks noChangeAspect="1"/>
          </p:cNvPicPr>
          <p:nvPr/>
        </p:nvPicPr>
        <p:blipFill>
          <a:blip r:embed="rId2"/>
          <a:stretch>
            <a:fillRect/>
          </a:stretch>
        </p:blipFill>
        <p:spPr>
          <a:xfrm>
            <a:off x="7484354" y="3713820"/>
            <a:ext cx="2896164" cy="2061053"/>
          </a:xfrm>
          <a:prstGeom prst="rect">
            <a:avLst/>
          </a:prstGeom>
        </p:spPr>
      </p:pic>
      <p:pic>
        <p:nvPicPr>
          <p:cNvPr id="14" name="Picture 13" descr="http://farm2.static.flickr.com/1680/24672801476_810f8fedc4_c.jpg">
            <a:hlinkClick r:id="rId3"/>
            <a:extLst>
              <a:ext uri="{FF2B5EF4-FFF2-40B4-BE49-F238E27FC236}">
                <a16:creationId xmlns:a16="http://schemas.microsoft.com/office/drawing/2014/main" id="{AF5A5F27-18EC-4C87-9ED3-21E00794FC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16034" y="4627949"/>
            <a:ext cx="2896164" cy="2062133"/>
          </a:xfrm>
          <a:prstGeom prst="rect">
            <a:avLst/>
          </a:prstGeom>
          <a:noFill/>
          <a:ln>
            <a:noFill/>
          </a:ln>
        </p:spPr>
      </p:pic>
      <p:sp>
        <p:nvSpPr>
          <p:cNvPr id="15" name="TextBox 14">
            <a:extLst>
              <a:ext uri="{FF2B5EF4-FFF2-40B4-BE49-F238E27FC236}">
                <a16:creationId xmlns:a16="http://schemas.microsoft.com/office/drawing/2014/main" id="{AE6DA507-34C5-4BA5-9ACD-F7F6F7E318A8}"/>
              </a:ext>
            </a:extLst>
          </p:cNvPr>
          <p:cNvSpPr txBox="1"/>
          <p:nvPr/>
        </p:nvSpPr>
        <p:spPr>
          <a:xfrm>
            <a:off x="7398670" y="5728023"/>
            <a:ext cx="3283095" cy="230832"/>
          </a:xfrm>
          <a:prstGeom prst="rect">
            <a:avLst/>
          </a:prstGeom>
          <a:noFill/>
        </p:spPr>
        <p:txBody>
          <a:bodyPr wrap="square" rtlCol="0">
            <a:spAutoFit/>
          </a:bodyPr>
          <a:lstStyle/>
          <a:p>
            <a:r>
              <a:rPr lang="en-US" sz="900" dirty="0"/>
              <a:t>Image: John D. Byrd, Mississippi State University, Bugwood.org</a:t>
            </a:r>
            <a:endParaRPr lang="en-GB" sz="900" dirty="0"/>
          </a:p>
        </p:txBody>
      </p:sp>
      <p:pic>
        <p:nvPicPr>
          <p:cNvPr id="8" name="Picture 7" descr="A close up of a plant&#10;&#10;Description generated with very high confidence">
            <a:extLst>
              <a:ext uri="{FF2B5EF4-FFF2-40B4-BE49-F238E27FC236}">
                <a16:creationId xmlns:a16="http://schemas.microsoft.com/office/drawing/2014/main" id="{2F8EF97E-93FF-4952-A964-940222C8E4C1}"/>
              </a:ext>
            </a:extLst>
          </p:cNvPr>
          <p:cNvPicPr>
            <a:picLocks noChangeAspect="1"/>
          </p:cNvPicPr>
          <p:nvPr/>
        </p:nvPicPr>
        <p:blipFill>
          <a:blip r:embed="rId5"/>
          <a:stretch>
            <a:fillRect/>
          </a:stretch>
        </p:blipFill>
        <p:spPr>
          <a:xfrm>
            <a:off x="446516" y="2722409"/>
            <a:ext cx="2438400" cy="3657600"/>
          </a:xfrm>
          <a:prstGeom prst="rect">
            <a:avLst/>
          </a:prstGeom>
        </p:spPr>
      </p:pic>
      <p:sp>
        <p:nvSpPr>
          <p:cNvPr id="16" name="TextBox 15">
            <a:extLst>
              <a:ext uri="{FF2B5EF4-FFF2-40B4-BE49-F238E27FC236}">
                <a16:creationId xmlns:a16="http://schemas.microsoft.com/office/drawing/2014/main" id="{CF2AE143-9582-416D-8609-A7ADE4B68974}"/>
              </a:ext>
            </a:extLst>
          </p:cNvPr>
          <p:cNvSpPr txBox="1"/>
          <p:nvPr/>
        </p:nvSpPr>
        <p:spPr>
          <a:xfrm>
            <a:off x="366132" y="6354333"/>
            <a:ext cx="3097721" cy="230832"/>
          </a:xfrm>
          <a:prstGeom prst="rect">
            <a:avLst/>
          </a:prstGeom>
          <a:noFill/>
        </p:spPr>
        <p:txBody>
          <a:bodyPr wrap="square" rtlCol="0">
            <a:spAutoFit/>
          </a:bodyPr>
          <a:lstStyle/>
          <a:p>
            <a:r>
              <a:rPr lang="en-US" sz="900" dirty="0"/>
              <a:t>Image: John </a:t>
            </a:r>
            <a:r>
              <a:rPr lang="en-US" sz="900" dirty="0" err="1"/>
              <a:t>Ruter</a:t>
            </a:r>
            <a:r>
              <a:rPr lang="en-US" sz="900" dirty="0"/>
              <a:t>, University of Georgia, Bugwood.org</a:t>
            </a:r>
            <a:endParaRPr lang="en-GB" sz="900" dirty="0"/>
          </a:p>
        </p:txBody>
      </p:sp>
      <p:sp>
        <p:nvSpPr>
          <p:cNvPr id="17" name="TextBox 16">
            <a:extLst>
              <a:ext uri="{FF2B5EF4-FFF2-40B4-BE49-F238E27FC236}">
                <a16:creationId xmlns:a16="http://schemas.microsoft.com/office/drawing/2014/main" id="{E2915BEB-7A12-4132-8833-5976CF9D1499}"/>
              </a:ext>
            </a:extLst>
          </p:cNvPr>
          <p:cNvSpPr txBox="1"/>
          <p:nvPr/>
        </p:nvSpPr>
        <p:spPr>
          <a:xfrm>
            <a:off x="3916034" y="6678790"/>
            <a:ext cx="3283095" cy="230832"/>
          </a:xfrm>
          <a:prstGeom prst="rect">
            <a:avLst/>
          </a:prstGeom>
          <a:noFill/>
        </p:spPr>
        <p:txBody>
          <a:bodyPr wrap="square" rtlCol="0">
            <a:spAutoFit/>
          </a:bodyPr>
          <a:lstStyle/>
          <a:p>
            <a:r>
              <a:rPr lang="en-US" sz="900" dirty="0"/>
              <a:t>Image: John D. Byrd, Mississippi State University, Bugwood.org</a:t>
            </a:r>
            <a:endParaRPr lang="en-GB" sz="900" dirty="0"/>
          </a:p>
        </p:txBody>
      </p:sp>
    </p:spTree>
    <p:extLst>
      <p:ext uri="{BB962C8B-B14F-4D97-AF65-F5344CB8AC3E}">
        <p14:creationId xmlns:p14="http://schemas.microsoft.com/office/powerpoint/2010/main" val="329685819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1160</TotalTime>
  <Words>519</Words>
  <Application>Microsoft Office PowerPoint</Application>
  <PresentationFormat>Personnalisé</PresentationFormat>
  <Paragraphs>36</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Times New Roman</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2018-09-12T15:51:41Z</dcterms:modified>
</cp:coreProperties>
</file>