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020" y="72"/>
      </p:cViewPr>
      <p:guideLst>
        <p:guide orient="horz" pos="2381"/>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04/08/2017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04/08/2017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04/08/2017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04/08/2017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04/08/2017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04/08/2017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04/08/2017</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tmp"/></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tmp"/><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CAN YOU HELP US?</a:t>
              </a:r>
            </a:p>
            <a:p>
              <a:pPr algn="ctr">
                <a:spcBef>
                  <a:spcPts val="600"/>
                </a:spcBef>
              </a:pPr>
              <a:r>
                <a:rPr lang="en-GB" sz="1600" b="1" i="1" dirty="0" err="1"/>
                <a:t>Popillia</a:t>
              </a:r>
              <a:r>
                <a:rPr lang="en-GB" sz="1600" b="1" i="1" dirty="0"/>
                <a:t> japonica</a:t>
              </a:r>
            </a:p>
            <a:p>
              <a:pPr algn="ctr">
                <a:lnSpc>
                  <a:spcPts val="1100"/>
                </a:lnSpc>
              </a:pPr>
              <a:r>
                <a:rPr lang="en-GB" sz="1100" b="1" dirty="0"/>
                <a:t>An insect pest threatening our lawns, </a:t>
              </a:r>
              <a:br>
                <a:rPr lang="en-GB" sz="1100" b="1" dirty="0"/>
              </a:br>
              <a:r>
                <a:rPr lang="en-GB" sz="1100" b="1" dirty="0"/>
                <a:t>woods and crops</a:t>
              </a:r>
            </a:p>
          </p:txBody>
        </p:sp>
        <p:cxnSp>
          <p:nvCxnSpPr>
            <p:cNvPr id="23" name="Connecteur droit 22"/>
            <p:cNvCxnSpPr/>
            <p:nvPr/>
          </p:nvCxnSpPr>
          <p:spPr>
            <a:xfrm>
              <a:off x="7280058"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9731520" y="870857"/>
              <a:ext cx="8276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9" name="Image 28"/>
          <p:cNvPicPr>
            <a:picLocks noChangeAspect="1"/>
          </p:cNvPicPr>
          <p:nvPr/>
        </p:nvPicPr>
        <p:blipFill>
          <a:blip r:embed="rId2"/>
          <a:stretch>
            <a:fillRect/>
          </a:stretch>
        </p:blipFill>
        <p:spPr>
          <a:xfrm>
            <a:off x="6321565" y="6803249"/>
            <a:ext cx="511968" cy="535239"/>
          </a:xfrm>
          <a:prstGeom prst="rect">
            <a:avLst/>
          </a:prstGeom>
        </p:spPr>
      </p:pic>
      <p:pic>
        <p:nvPicPr>
          <p:cNvPr id="30" name="Image 29"/>
          <p:cNvPicPr>
            <a:picLocks noChangeAspect="1"/>
          </p:cNvPicPr>
          <p:nvPr/>
        </p:nvPicPr>
        <p:blipFill>
          <a:blip r:embed="rId3"/>
          <a:stretch>
            <a:fillRect/>
          </a:stretch>
        </p:blipFill>
        <p:spPr>
          <a:xfrm>
            <a:off x="7346088" y="6778966"/>
            <a:ext cx="597939" cy="625750"/>
          </a:xfrm>
          <a:prstGeom prst="rect">
            <a:avLst/>
          </a:prstGeom>
        </p:spPr>
      </p:pic>
      <p:pic>
        <p:nvPicPr>
          <p:cNvPr id="33" name="Image 32" descr="Capture d’écran"/>
          <p:cNvPicPr>
            <a:picLocks noChangeAspect="1"/>
          </p:cNvPicPr>
          <p:nvPr/>
        </p:nvPicPr>
        <p:blipFill>
          <a:blip r:embed="rId4"/>
          <a:stretch>
            <a:fillRect/>
          </a:stretch>
        </p:blipFill>
        <p:spPr>
          <a:xfrm>
            <a:off x="7157267" y="1498975"/>
            <a:ext cx="3543745" cy="2646803"/>
          </a:xfrm>
          <a:prstGeom prst="rect">
            <a:avLst/>
          </a:prstGeom>
        </p:spPr>
      </p:pic>
      <p:pic>
        <p:nvPicPr>
          <p:cNvPr id="34" name="Image 33" descr="Capture d’écran"/>
          <p:cNvPicPr>
            <a:picLocks noChangeAspect="1"/>
          </p:cNvPicPr>
          <p:nvPr/>
        </p:nvPicPr>
        <p:blipFill>
          <a:blip r:embed="rId5"/>
          <a:stretch>
            <a:fillRect/>
          </a:stretch>
        </p:blipFill>
        <p:spPr>
          <a:xfrm>
            <a:off x="386364" y="3547290"/>
            <a:ext cx="2771568" cy="2827672"/>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28" name="ZoneTexte 27"/>
          <p:cNvSpPr txBox="1"/>
          <p:nvPr/>
        </p:nvSpPr>
        <p:spPr>
          <a:xfrm>
            <a:off x="3998982" y="6998583"/>
            <a:ext cx="2228849" cy="307777"/>
          </a:xfrm>
          <a:prstGeom prst="rect">
            <a:avLst/>
          </a:prstGeom>
          <a:noFill/>
        </p:spPr>
        <p:txBody>
          <a:bodyPr wrap="square" rtlCol="0">
            <a:spAutoFit/>
          </a:bodyPr>
          <a:lstStyle/>
          <a:p>
            <a:r>
              <a:rPr lang="en-GB" sz="1400" dirty="0"/>
              <a:t>Your  institution name, logo</a:t>
            </a:r>
          </a:p>
        </p:txBody>
      </p:sp>
      <p:sp>
        <p:nvSpPr>
          <p:cNvPr id="5" name="ZoneTexte 4"/>
          <p:cNvSpPr txBox="1"/>
          <p:nvPr/>
        </p:nvSpPr>
        <p:spPr>
          <a:xfrm>
            <a:off x="311929" y="924790"/>
            <a:ext cx="2943062" cy="2492990"/>
          </a:xfrm>
          <a:prstGeom prst="rect">
            <a:avLst/>
          </a:prstGeom>
          <a:noFill/>
        </p:spPr>
        <p:txBody>
          <a:bodyPr wrap="square" rtlCol="0">
            <a:spAutoFit/>
          </a:bodyPr>
          <a:lstStyle/>
          <a:p>
            <a:pPr algn="just"/>
            <a:r>
              <a:rPr lang="en-GB" sz="1200" dirty="0"/>
              <a:t>Adult beetles are 10-12 mm long with iridescent copper-coloured elytra and metallic green thorax and head. The presence of 12 tufts of white hair can be seen on their body (5 along each side of the abdomen and 2 larger ones near the bottom end). The presence of these white hair tufts is quite distinctive of </a:t>
            </a:r>
            <a:r>
              <a:rPr lang="en-GB" sz="1200" i="1" dirty="0" err="1"/>
              <a:t>Popillia</a:t>
            </a:r>
            <a:r>
              <a:rPr lang="en-GB" sz="1200" i="1" dirty="0"/>
              <a:t> japonica</a:t>
            </a:r>
            <a:r>
              <a:rPr lang="en-GB" sz="1200" dirty="0"/>
              <a:t>. Adults can be seen mainly during late spring and summer. Other stages of the insect (eggs, larvae and pupae) live in the soil and are therefore more difficult to see</a:t>
            </a:r>
            <a:r>
              <a:rPr lang="fr-FR" sz="1200" dirty="0"/>
              <a:t> and to </a:t>
            </a:r>
            <a:r>
              <a:rPr lang="fr-FR" sz="1200" dirty="0" err="1"/>
              <a:t>identify</a:t>
            </a:r>
            <a:r>
              <a:rPr lang="fr-FR" sz="1200" dirty="0"/>
              <a:t>.</a:t>
            </a:r>
            <a:endParaRPr lang="en-GB" sz="1200" dirty="0"/>
          </a:p>
        </p:txBody>
      </p:sp>
      <p:sp>
        <p:nvSpPr>
          <p:cNvPr id="6" name="ZoneTexte 5"/>
          <p:cNvSpPr txBox="1"/>
          <p:nvPr/>
        </p:nvSpPr>
        <p:spPr>
          <a:xfrm>
            <a:off x="3668898" y="935509"/>
            <a:ext cx="3139967" cy="2677656"/>
          </a:xfrm>
          <a:prstGeom prst="rect">
            <a:avLst/>
          </a:prstGeom>
          <a:noFill/>
        </p:spPr>
        <p:txBody>
          <a:bodyPr wrap="square" rtlCol="0">
            <a:spAutoFit/>
          </a:bodyPr>
          <a:lstStyle/>
          <a:p>
            <a:pPr algn="just"/>
            <a:r>
              <a:rPr lang="en-GB" sz="1200" dirty="0"/>
              <a:t>Because </a:t>
            </a:r>
            <a:r>
              <a:rPr lang="en-GB" sz="1200" i="1" dirty="0" err="1"/>
              <a:t>Popillia</a:t>
            </a:r>
            <a:r>
              <a:rPr lang="en-GB" sz="1200" i="1" dirty="0"/>
              <a:t> japonica </a:t>
            </a:r>
            <a:r>
              <a:rPr lang="en-GB" sz="1200" dirty="0"/>
              <a:t>can seriously damage many wild and cultivated plants, it is important to report any sightings to plant protection authorities. Early detection will allow a rapid implementation of appropriate measures against </a:t>
            </a:r>
            <a:r>
              <a:rPr lang="en-GB" sz="1200" i="1" dirty="0" err="1"/>
              <a:t>Popillia</a:t>
            </a:r>
            <a:r>
              <a:rPr lang="en-GB" sz="1200" i="1" dirty="0"/>
              <a:t> japonica</a:t>
            </a:r>
            <a:r>
              <a:rPr lang="en-GB" sz="1200" dirty="0"/>
              <a:t>. </a:t>
            </a:r>
          </a:p>
          <a:p>
            <a:r>
              <a:rPr lang="en-GB" sz="1200" dirty="0"/>
              <a:t> </a:t>
            </a:r>
          </a:p>
          <a:p>
            <a:r>
              <a:rPr lang="en-GB" sz="1200" dirty="0"/>
              <a:t>If you see </a:t>
            </a:r>
            <a:r>
              <a:rPr lang="en-GB" sz="1200" i="1" dirty="0" err="1"/>
              <a:t>Popillia</a:t>
            </a:r>
            <a:r>
              <a:rPr lang="en-GB" sz="1200" i="1" dirty="0"/>
              <a:t> japonica</a:t>
            </a:r>
            <a:r>
              <a:rPr lang="en-GB" sz="1200" dirty="0"/>
              <a:t>:  </a:t>
            </a:r>
          </a:p>
          <a:p>
            <a:pPr marL="171450" indent="-171450" algn="just">
              <a:buFont typeface="Arial" panose="020B0604020202020204" pitchFamily="34" charset="0"/>
              <a:buChar char="•"/>
            </a:pPr>
            <a:r>
              <a:rPr lang="en-GB" sz="1200" dirty="0"/>
              <a:t>Check the presence of tufts of white hairs on both sides of the abdomen.</a:t>
            </a:r>
          </a:p>
          <a:p>
            <a:pPr marL="171450" indent="-171450" algn="just">
              <a:buFont typeface="Arial" panose="020B0604020202020204" pitchFamily="34" charset="0"/>
              <a:buChar char="•"/>
            </a:pPr>
            <a:r>
              <a:rPr lang="en-GB" sz="1200" dirty="0"/>
              <a:t>Whenever possible, take a picture of the insect, record exact location and the name of the host plant on which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spTree>
    <p:extLst>
      <p:ext uri="{BB962C8B-B14F-4D97-AF65-F5344CB8AC3E}">
        <p14:creationId xmlns:p14="http://schemas.microsoft.com/office/powerpoint/2010/main" val="142335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schema life cyc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490" y="4577664"/>
            <a:ext cx="2728285" cy="2067879"/>
          </a:xfrm>
          <a:prstGeom prst="rect">
            <a:avLst/>
          </a:prstGeom>
        </p:spPr>
      </p:pic>
      <p:sp>
        <p:nvSpPr>
          <p:cNvPr id="9" name="Rectangle 8"/>
          <p:cNvSpPr/>
          <p:nvPr/>
        </p:nvSpPr>
        <p:spPr>
          <a:xfrm>
            <a:off x="7504546" y="3988072"/>
            <a:ext cx="1008909" cy="308417"/>
          </a:xfrm>
          <a:prstGeom prst="rect">
            <a:avLst/>
          </a:prstGeom>
          <a:solidFill>
            <a:srgbClr val="93BE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11" b="1" dirty="0"/>
              <a:t>Life cycle</a:t>
            </a:r>
          </a:p>
        </p:txBody>
      </p:sp>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err="1"/>
              <a:t>Popillia</a:t>
            </a:r>
            <a:r>
              <a:rPr lang="en-GB" b="1" i="1" dirty="0"/>
              <a:t> japonica</a:t>
            </a:r>
            <a:r>
              <a:rPr lang="en-GB" b="1" dirty="0"/>
              <a:t>? </a:t>
            </a:r>
            <a:r>
              <a:rPr lang="en-GB" b="1" i="1" dirty="0"/>
              <a:t>                  </a:t>
            </a:r>
            <a:r>
              <a:rPr lang="en-GB" b="1" dirty="0"/>
              <a:t>What is the problem?	What is its life cycle?</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7" name="Image 16" descr="Capture d’écran"/>
          <p:cNvPicPr>
            <a:picLocks noChangeAspect="1"/>
          </p:cNvPicPr>
          <p:nvPr/>
        </p:nvPicPr>
        <p:blipFill>
          <a:blip r:embed="rId3"/>
          <a:stretch>
            <a:fillRect/>
          </a:stretch>
        </p:blipFill>
        <p:spPr>
          <a:xfrm>
            <a:off x="401047" y="1198790"/>
            <a:ext cx="2669700" cy="1150272"/>
          </a:xfrm>
          <a:prstGeom prst="rect">
            <a:avLst/>
          </a:prstGeom>
        </p:spPr>
      </p:pic>
      <p:pic>
        <p:nvPicPr>
          <p:cNvPr id="18" name="Image 17" descr="Capture d’écran"/>
          <p:cNvPicPr>
            <a:picLocks noChangeAspect="1"/>
          </p:cNvPicPr>
          <p:nvPr/>
        </p:nvPicPr>
        <p:blipFill>
          <a:blip r:embed="rId4"/>
          <a:stretch>
            <a:fillRect/>
          </a:stretch>
        </p:blipFill>
        <p:spPr>
          <a:xfrm>
            <a:off x="387400" y="5532904"/>
            <a:ext cx="2669700" cy="1141859"/>
          </a:xfrm>
          <a:prstGeom prst="rect">
            <a:avLst/>
          </a:prstGeom>
        </p:spPr>
      </p:pic>
      <p:pic>
        <p:nvPicPr>
          <p:cNvPr id="19" name="Image 18" descr="Capture d’écran"/>
          <p:cNvPicPr>
            <a:picLocks noChangeAspect="1"/>
          </p:cNvPicPr>
          <p:nvPr/>
        </p:nvPicPr>
        <p:blipFill>
          <a:blip r:embed="rId5"/>
          <a:stretch>
            <a:fillRect/>
          </a:stretch>
        </p:blipFill>
        <p:spPr>
          <a:xfrm>
            <a:off x="3992834" y="4190358"/>
            <a:ext cx="2667274" cy="2484437"/>
          </a:xfrm>
          <a:prstGeom prst="rect">
            <a:avLst/>
          </a:prstGeom>
        </p:spPr>
      </p:pic>
      <p:sp>
        <p:nvSpPr>
          <p:cNvPr id="2" name="ZoneTexte 1"/>
          <p:cNvSpPr txBox="1"/>
          <p:nvPr/>
        </p:nvSpPr>
        <p:spPr>
          <a:xfrm>
            <a:off x="286603" y="2483414"/>
            <a:ext cx="2882805" cy="2862322"/>
          </a:xfrm>
          <a:prstGeom prst="rect">
            <a:avLst/>
          </a:prstGeom>
          <a:noFill/>
        </p:spPr>
        <p:txBody>
          <a:bodyPr wrap="square" rtlCol="0">
            <a:spAutoFit/>
          </a:bodyPr>
          <a:lstStyle/>
          <a:p>
            <a:pPr algn="just"/>
            <a:r>
              <a:rPr lang="en-GB" sz="1200" i="1" dirty="0" err="1"/>
              <a:t>Popillia</a:t>
            </a:r>
            <a:r>
              <a:rPr lang="en-GB" sz="1200" i="1" dirty="0"/>
              <a:t> japonica </a:t>
            </a:r>
            <a:r>
              <a:rPr lang="en-GB" sz="1200" dirty="0"/>
              <a:t>is a beetle originating from Japan which has been inadvertently introduced into other parts of the world such as the Azores islands and the USA. These introductions most probably resulted from human-mediated activities (e.g. agricultural trade, transports). In summer 2014, </a:t>
            </a:r>
            <a:r>
              <a:rPr lang="en-GB" sz="1200" i="1" dirty="0" err="1"/>
              <a:t>Popillia</a:t>
            </a:r>
            <a:r>
              <a:rPr lang="en-GB" sz="1200" i="1" dirty="0"/>
              <a:t> japonica </a:t>
            </a:r>
            <a:r>
              <a:rPr lang="en-GB" sz="1200" dirty="0"/>
              <a:t>was found for the first time in continental Europe, near Milano in Italy.</a:t>
            </a:r>
          </a:p>
          <a:p>
            <a:pPr algn="just"/>
            <a:endParaRPr lang="en-GB" sz="1200" dirty="0"/>
          </a:p>
          <a:p>
            <a:pPr algn="just"/>
            <a:r>
              <a:rPr lang="en-GB" sz="1200" dirty="0"/>
              <a:t>As </a:t>
            </a:r>
            <a:r>
              <a:rPr lang="en-GB" sz="1200" i="1" dirty="0" err="1"/>
              <a:t>Popillia</a:t>
            </a:r>
            <a:r>
              <a:rPr lang="en-GB" sz="1200" i="1" dirty="0"/>
              <a:t> japonica </a:t>
            </a:r>
            <a:r>
              <a:rPr lang="en-GB" sz="1200" dirty="0"/>
              <a:t>is considered to be a serious threat to cultivated and wild plants, its appearance in new areas should be reported immediately to us.</a:t>
            </a:r>
          </a:p>
        </p:txBody>
      </p:sp>
      <p:sp>
        <p:nvSpPr>
          <p:cNvPr id="3" name="ZoneTexte 2"/>
          <p:cNvSpPr txBox="1"/>
          <p:nvPr/>
        </p:nvSpPr>
        <p:spPr>
          <a:xfrm>
            <a:off x="3785371" y="1070264"/>
            <a:ext cx="3083020" cy="3046988"/>
          </a:xfrm>
          <a:prstGeom prst="rect">
            <a:avLst/>
          </a:prstGeom>
          <a:noFill/>
        </p:spPr>
        <p:txBody>
          <a:bodyPr wrap="square" rtlCol="0">
            <a:spAutoFit/>
          </a:bodyPr>
          <a:lstStyle/>
          <a:p>
            <a:pPr algn="just"/>
            <a:r>
              <a:rPr lang="en-GB" sz="1200" dirty="0"/>
              <a:t>Larvae are consuming plant roots and are particularly damaging in lawns and meadows. Adult beetles are voracious feeders and can attack many different plant species (approximately 300 wild and cultivated plant species).  Among the most vulnerable plants the following can be mentioned: apple, bramble, elm, grapevine, grasses, linden, maize, maple, rose, peach, soybean.</a:t>
            </a:r>
          </a:p>
          <a:p>
            <a:pPr algn="just"/>
            <a:r>
              <a:rPr lang="en-GB" sz="1200" dirty="0"/>
              <a:t>The adults skeletonize leaves by chewing out the tissue between the veins, thus leaving a vein skeleton. They can also feed on flowers and fruit. The adults are gregarious and many beetles group together on a single plant, so individual plants or trees may be completely defoliated.</a:t>
            </a:r>
            <a:endParaRPr lang="en-GB" sz="1000" dirty="0"/>
          </a:p>
        </p:txBody>
      </p:sp>
      <p:sp>
        <p:nvSpPr>
          <p:cNvPr id="4" name="ZoneTexte 3"/>
          <p:cNvSpPr txBox="1"/>
          <p:nvPr/>
        </p:nvSpPr>
        <p:spPr>
          <a:xfrm>
            <a:off x="7408718" y="1063707"/>
            <a:ext cx="2971800" cy="2492990"/>
          </a:xfrm>
          <a:prstGeom prst="rect">
            <a:avLst/>
          </a:prstGeom>
          <a:noFill/>
        </p:spPr>
        <p:txBody>
          <a:bodyPr wrap="square" rtlCol="0">
            <a:spAutoFit/>
          </a:bodyPr>
          <a:lstStyle/>
          <a:p>
            <a:pPr algn="just"/>
            <a:r>
              <a:rPr lang="en-GB" sz="1200" i="1" dirty="0" err="1"/>
              <a:t>Popillia</a:t>
            </a:r>
            <a:r>
              <a:rPr lang="en-GB" sz="1200" i="1" dirty="0"/>
              <a:t> japonica </a:t>
            </a:r>
            <a:r>
              <a:rPr lang="en-GB" sz="1200" dirty="0"/>
              <a:t>usually produces one generation per year but under cold climates, its life cycle can be extended to two years. Adult beetles usually emerge from the soil in May or June and mate. Females lay eggs in the soil.  After hatching, larvae (white grubs) develop in the soil where they feed on roots of grasses. The insect overwinters in a larval stage in the soil. In spring, larvae resume feeding and become pupae (metamorphosis). After emergence, adult beetles start feeding on the aerial parts of the plants and a new cycle begins again.</a:t>
            </a:r>
          </a:p>
        </p:txBody>
      </p:sp>
    </p:spTree>
    <p:extLst>
      <p:ext uri="{BB962C8B-B14F-4D97-AF65-F5344CB8AC3E}">
        <p14:creationId xmlns:p14="http://schemas.microsoft.com/office/powerpoint/2010/main" val="301166926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494</Words>
  <Application>Microsoft Office PowerPoint</Application>
  <PresentationFormat>Personnalisé</PresentationFormat>
  <Paragraphs>25</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Century Gothic</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38</cp:revision>
  <cp:lastPrinted>2017-06-01T15:15:41Z</cp:lastPrinted>
  <dcterms:created xsi:type="dcterms:W3CDTF">2016-07-12T15:21:47Z</dcterms:created>
  <dcterms:modified xsi:type="dcterms:W3CDTF">2017-08-04T15:03:56Z</dcterms:modified>
</cp:coreProperties>
</file>