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8"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28688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753726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66593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908791" y="14317790"/>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a:t>
            </a:r>
            <a:r>
              <a:rPr lang="fr-FR" sz="2673" b="1" i="1" baseline="30000" dirty="0">
                <a:solidFill>
                  <a:schemeClr val="accent6"/>
                </a:solidFill>
                <a:latin typeface="Century Gothic"/>
                <a:cs typeface="Century Gothic"/>
              </a:rPr>
              <a:t>Cortaderia jubata</a:t>
            </a:r>
            <a:r>
              <a:rPr lang="fr-FR" sz="2673" b="1" baseline="30000" dirty="0">
                <a:solidFill>
                  <a:schemeClr val="accent6"/>
                </a:solidFill>
                <a:latin typeface="Century Gothic"/>
                <a:cs typeface="Century Gothic"/>
              </a:rPr>
              <a:t>: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Cortaderia jubata</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
        <p:nvSpPr>
          <p:cNvPr id="3" name="ZoneTexte 2"/>
          <p:cNvSpPr txBox="1"/>
          <p:nvPr/>
        </p:nvSpPr>
        <p:spPr>
          <a:xfrm>
            <a:off x="1475277" y="7635751"/>
            <a:ext cx="8336029" cy="3644909"/>
          </a:xfrm>
          <a:prstGeom prst="rect">
            <a:avLst/>
          </a:prstGeom>
          <a:noFill/>
        </p:spPr>
        <p:txBody>
          <a:bodyPr wrap="square" rtlCol="0">
            <a:spAutoFit/>
          </a:bodyPr>
          <a:lstStyle/>
          <a:p>
            <a:pPr algn="just"/>
            <a:r>
              <a:rPr lang="en-GB" sz="1400" i="1" dirty="0"/>
              <a:t>Cortaderia jubata </a:t>
            </a:r>
            <a:r>
              <a:rPr lang="en-GB" sz="1400" dirty="0"/>
              <a:t>is a tall perennial grass species native to South America.  It is invasive in North America, South Africa, Australia and new Zealand and is currently absent from the natural environment in the EPPO region.  In its current invasive range, it invades a wide range of habitats including disturbed/ruderal areas such as roadsides, logged forests/plantations and is capable of invading areas with intact vegetation. </a:t>
            </a:r>
            <a:r>
              <a:rPr lang="en-GB" sz="1400" dirty="0">
                <a:ea typeface="Calibri" panose="020F0502020204030204" pitchFamily="34" charset="0"/>
              </a:rPr>
              <a:t>Plants for planting is one pathway for the movement of the species. </a:t>
            </a:r>
            <a:r>
              <a:rPr lang="en-GB" sz="1400" i="1" dirty="0">
                <a:ea typeface="Calibri" panose="020F0502020204030204" pitchFamily="34" charset="0"/>
              </a:rPr>
              <a:t>Cortaderia jubata</a:t>
            </a:r>
            <a:r>
              <a:rPr lang="en-GB" sz="1400" dirty="0">
                <a:ea typeface="Calibri" panose="020F0502020204030204" pitchFamily="34" charset="0"/>
              </a:rPr>
              <a:t> has been historically planted as an ornamental in France, Ireland and the UK. </a:t>
            </a:r>
            <a:endParaRPr lang="en-GB" sz="1400" dirty="0"/>
          </a:p>
          <a:p>
            <a:pPr algn="just"/>
            <a:endParaRPr lang="en-GB" sz="1400" i="1" dirty="0"/>
          </a:p>
          <a:p>
            <a:pPr algn="just"/>
            <a:endParaRPr lang="en-GB" sz="1400" i="1" dirty="0"/>
          </a:p>
          <a:p>
            <a:pPr algn="just"/>
            <a:endParaRPr lang="en-GB" sz="1400" i="1" dirty="0"/>
          </a:p>
          <a:p>
            <a:pPr algn="just"/>
            <a:r>
              <a:rPr lang="en-GB" sz="1400" dirty="0">
                <a:ea typeface="Calibri" panose="020F0502020204030204" pitchFamily="34" charset="0"/>
                <a:cs typeface="Times New Roman" panose="02020603050405020304" pitchFamily="18" charset="0"/>
              </a:rPr>
              <a:t>In California the species has been found to be able to outcompete native plants once it has established. This species produces a large amount of above- and belowground biomass that allow it to acquire light, moisture, and nutrients that would be used by other plants . Coastal sand dunes and inland sand hills are the most invaded habitats, and these harbour a number of rare and endangered plant species. Associated with vegetation change is a decrease in arthropod abundance and diversity. Rodents were less common in </a:t>
            </a:r>
            <a:r>
              <a:rPr lang="en-GB" sz="1400" i="1" dirty="0">
                <a:ea typeface="Calibri" panose="020F0502020204030204" pitchFamily="34" charset="0"/>
                <a:cs typeface="Times New Roman" panose="02020603050405020304" pitchFamily="18" charset="0"/>
              </a:rPr>
              <a:t>C. jubata</a:t>
            </a:r>
            <a:r>
              <a:rPr lang="en-GB" sz="1400" dirty="0">
                <a:ea typeface="Calibri" panose="020F0502020204030204" pitchFamily="34" charset="0"/>
                <a:cs typeface="Times New Roman" panose="02020603050405020304" pitchFamily="18" charset="0"/>
              </a:rPr>
              <a:t>-dominated grasslands, but rabbits more common.  In Hawaii, the species has been recorded as developing into dense monotypic stands in mesic to humid areas with the potential to replace or compete with native species.</a:t>
            </a:r>
            <a:endParaRPr lang="en-GB" sz="1200" dirty="0">
              <a:effectLst/>
              <a:ea typeface="Calibri" panose="020F0502020204030204" pitchFamily="34" charset="0"/>
              <a:cs typeface="Times New Roman" panose="02020603050405020304" pitchFamily="18" charset="0"/>
            </a:endParaRPr>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sp>
        <p:nvSpPr>
          <p:cNvPr id="36" name="ZoneTexte 35"/>
          <p:cNvSpPr txBox="1"/>
          <p:nvPr/>
        </p:nvSpPr>
        <p:spPr>
          <a:xfrm>
            <a:off x="1475278" y="9099987"/>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3"/>
          <a:stretch>
            <a:fillRect/>
          </a:stretch>
        </p:blipFill>
        <p:spPr>
          <a:xfrm>
            <a:off x="160256" y="334252"/>
            <a:ext cx="1315022" cy="950786"/>
          </a:xfrm>
          <a:prstGeom prst="rect">
            <a:avLst/>
          </a:prstGeom>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7753011" y="11702340"/>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sp>
        <p:nvSpPr>
          <p:cNvPr id="44" name="TextBox 43">
            <a:extLst>
              <a:ext uri="{FF2B5EF4-FFF2-40B4-BE49-F238E27FC236}">
                <a16:creationId xmlns:a16="http://schemas.microsoft.com/office/drawing/2014/main" id="{9AB2C2B1-BEE8-42D3-A2A3-00DFF0469DF8}"/>
              </a:ext>
            </a:extLst>
          </p:cNvPr>
          <p:cNvSpPr txBox="1"/>
          <p:nvPr/>
        </p:nvSpPr>
        <p:spPr>
          <a:xfrm>
            <a:off x="8031586" y="11556582"/>
            <a:ext cx="1966496" cy="523220"/>
          </a:xfrm>
          <a:prstGeom prst="rect">
            <a:avLst/>
          </a:prstGeom>
          <a:noFill/>
        </p:spPr>
        <p:txBody>
          <a:bodyPr wrap="square" rtlCol="0">
            <a:spAutoFit/>
          </a:bodyPr>
          <a:lstStyle/>
          <a:p>
            <a:r>
              <a:rPr lang="en-GB" sz="1400" dirty="0"/>
              <a:t>Stands of invasive </a:t>
            </a:r>
            <a:br>
              <a:rPr lang="en-GB" sz="1400" dirty="0"/>
            </a:br>
            <a:r>
              <a:rPr lang="en-GB" sz="1400" i="1" dirty="0"/>
              <a:t>C. jubata </a:t>
            </a:r>
            <a:r>
              <a:rPr lang="en-GB" sz="1400" dirty="0"/>
              <a:t>in N. America</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350248"/>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4"/>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318519"/>
            <a:ext cx="5483201" cy="400110"/>
          </a:xfrm>
          <a:prstGeom prst="rect">
            <a:avLst/>
          </a:prstGeom>
          <a:noFill/>
        </p:spPr>
        <p:txBody>
          <a:bodyPr wrap="square" rtlCol="0">
            <a:spAutoFit/>
          </a:bodyPr>
          <a:lstStyle/>
          <a:p>
            <a:r>
              <a:rPr lang="en-GB" sz="2000" dirty="0"/>
              <a:t>Your contact details, logos, links, QR codes …</a:t>
            </a:r>
          </a:p>
        </p:txBody>
      </p:sp>
      <p:pic>
        <p:nvPicPr>
          <p:cNvPr id="26" name="Picture 25" descr="Résultat de recherche d'images pour &quot;cortaderia jubata&quot;">
            <a:extLst>
              <a:ext uri="{FF2B5EF4-FFF2-40B4-BE49-F238E27FC236}">
                <a16:creationId xmlns:a16="http://schemas.microsoft.com/office/drawing/2014/main" id="{95EA89B0-086E-4BE2-8ED5-CCA96420994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33675" y="2572866"/>
            <a:ext cx="5353830" cy="3899319"/>
          </a:xfrm>
          <a:prstGeom prst="rect">
            <a:avLst/>
          </a:prstGeom>
          <a:noFill/>
          <a:ln>
            <a:noFill/>
          </a:ln>
        </p:spPr>
      </p:pic>
      <p:pic>
        <p:nvPicPr>
          <p:cNvPr id="29" name="Picture 28" descr="JS1">
            <a:extLst>
              <a:ext uri="{FF2B5EF4-FFF2-40B4-BE49-F238E27FC236}">
                <a16:creationId xmlns:a16="http://schemas.microsoft.com/office/drawing/2014/main" id="{05058127-BEC8-4564-93D1-2B243C189566}"/>
              </a:ext>
            </a:extLst>
          </p:cNvPr>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1565569" y="11224311"/>
            <a:ext cx="2848706" cy="1734351"/>
          </a:xfrm>
          <a:prstGeom prst="rect">
            <a:avLst/>
          </a:prstGeom>
          <a:noFill/>
          <a:ln>
            <a:noFill/>
          </a:ln>
          <a:extLst/>
        </p:spPr>
      </p:pic>
      <p:pic>
        <p:nvPicPr>
          <p:cNvPr id="31" name="Picture 30" descr="CJ1">
            <a:extLst>
              <a:ext uri="{FF2B5EF4-FFF2-40B4-BE49-F238E27FC236}">
                <a16:creationId xmlns:a16="http://schemas.microsoft.com/office/drawing/2014/main" id="{1724D85E-5F5B-4EDE-965D-68FE5BC9E680}"/>
              </a:ext>
            </a:extLst>
          </p:cNvPr>
          <p:cNvPicPr/>
          <p:nvPr/>
        </p:nvPicPr>
        <p:blipFill>
          <a:blip r:embed="rId7" cstate="print">
            <a:lum bright="12000"/>
            <a:extLst>
              <a:ext uri="{28A0092B-C50C-407E-A947-70E740481C1C}">
                <a14:useLocalDpi xmlns:a14="http://schemas.microsoft.com/office/drawing/2010/main" val="0"/>
              </a:ext>
            </a:extLst>
          </a:blip>
          <a:srcRect/>
          <a:stretch>
            <a:fillRect/>
          </a:stretch>
        </p:blipFill>
        <p:spPr bwMode="auto">
          <a:xfrm>
            <a:off x="5019675" y="11211627"/>
            <a:ext cx="2778161" cy="1766085"/>
          </a:xfrm>
          <a:prstGeom prst="rect">
            <a:avLst/>
          </a:prstGeom>
          <a:noFill/>
          <a:ln>
            <a:noFill/>
          </a:ln>
          <a:extLst/>
        </p:spPr>
      </p:pic>
      <p:sp>
        <p:nvSpPr>
          <p:cNvPr id="25" name="TextBox 24">
            <a:extLst>
              <a:ext uri="{FF2B5EF4-FFF2-40B4-BE49-F238E27FC236}">
                <a16:creationId xmlns:a16="http://schemas.microsoft.com/office/drawing/2014/main" id="{6170739D-01EE-4596-B968-4D8BA068C63D}"/>
              </a:ext>
            </a:extLst>
          </p:cNvPr>
          <p:cNvSpPr txBox="1"/>
          <p:nvPr/>
        </p:nvSpPr>
        <p:spPr>
          <a:xfrm>
            <a:off x="2717177" y="6511201"/>
            <a:ext cx="6187006" cy="215444"/>
          </a:xfrm>
          <a:prstGeom prst="rect">
            <a:avLst/>
          </a:prstGeom>
          <a:noFill/>
        </p:spPr>
        <p:txBody>
          <a:bodyPr wrap="square" rtlCol="0">
            <a:spAutoFit/>
          </a:bodyPr>
          <a:lstStyle/>
          <a:p>
            <a:r>
              <a:rPr lang="en-GB" sz="800" dirty="0"/>
              <a:t>Image: John Lambrinos (</a:t>
            </a:r>
            <a:r>
              <a:rPr lang="x-none" sz="800" dirty="0"/>
              <a:t>Department of Horticulture, Oregon State University</a:t>
            </a:r>
            <a:r>
              <a:rPr lang="en-GB" sz="800" dirty="0"/>
              <a:t>) EPPO Global database, https:\\gd.eppo.int </a:t>
            </a:r>
          </a:p>
        </p:txBody>
      </p:sp>
      <p:sp>
        <p:nvSpPr>
          <p:cNvPr id="28" name="TextBox 27">
            <a:extLst>
              <a:ext uri="{FF2B5EF4-FFF2-40B4-BE49-F238E27FC236}">
                <a16:creationId xmlns:a16="http://schemas.microsoft.com/office/drawing/2014/main" id="{FF18745A-B151-4C24-9544-ACECDDB89153}"/>
              </a:ext>
            </a:extLst>
          </p:cNvPr>
          <p:cNvSpPr txBox="1"/>
          <p:nvPr/>
        </p:nvSpPr>
        <p:spPr>
          <a:xfrm>
            <a:off x="1926172" y="12980977"/>
            <a:ext cx="6187006" cy="215444"/>
          </a:xfrm>
          <a:prstGeom prst="rect">
            <a:avLst/>
          </a:prstGeom>
          <a:noFill/>
        </p:spPr>
        <p:txBody>
          <a:bodyPr wrap="square" rtlCol="0">
            <a:spAutoFit/>
          </a:bodyPr>
          <a:lstStyle/>
          <a:p>
            <a:r>
              <a:rPr lang="en-GB" sz="800" dirty="0"/>
              <a:t>Images: John Lambrinos (</a:t>
            </a:r>
            <a:r>
              <a:rPr lang="x-none" sz="800" dirty="0"/>
              <a:t>Department of Horticulture, Oregon State University</a:t>
            </a:r>
            <a:r>
              <a:rPr lang="en-GB" sz="800" dirty="0"/>
              <a:t>) EPPO Global database, https:\\gd.eppo.int </a:t>
            </a:r>
          </a:p>
        </p:txBody>
      </p:sp>
      <p:grpSp>
        <p:nvGrpSpPr>
          <p:cNvPr id="32" name="Group 31">
            <a:extLst>
              <a:ext uri="{FF2B5EF4-FFF2-40B4-BE49-F238E27FC236}">
                <a16:creationId xmlns:a16="http://schemas.microsoft.com/office/drawing/2014/main" id="{5E6D4D1E-D51F-4CB9-A477-9E70A04389DA}"/>
              </a:ext>
            </a:extLst>
          </p:cNvPr>
          <p:cNvGrpSpPr/>
          <p:nvPr/>
        </p:nvGrpSpPr>
        <p:grpSpPr>
          <a:xfrm>
            <a:off x="8418071" y="13451227"/>
            <a:ext cx="2222454" cy="1580601"/>
            <a:chOff x="8383382" y="267333"/>
            <a:chExt cx="2222454" cy="1580601"/>
          </a:xfrm>
        </p:grpSpPr>
        <p:pic>
          <p:nvPicPr>
            <p:cNvPr id="33" name="Picture 32" descr="Afficher l'image d'origine">
              <a:extLst>
                <a:ext uri="{FF2B5EF4-FFF2-40B4-BE49-F238E27FC236}">
                  <a16:creationId xmlns:a16="http://schemas.microsoft.com/office/drawing/2014/main" id="{F21BA09E-1CC7-4780-8BDF-4FFDA071421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4" name="Image 24" descr="logo eppo.jpeg">
              <a:extLst>
                <a:ext uri="{FF2B5EF4-FFF2-40B4-BE49-F238E27FC236}">
                  <a16:creationId xmlns:a16="http://schemas.microsoft.com/office/drawing/2014/main" id="{EBCD761C-A03F-48AE-AEC2-89D81104C6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Tree>
    <p:extLst>
      <p:ext uri="{BB962C8B-B14F-4D97-AF65-F5344CB8AC3E}">
        <p14:creationId xmlns:p14="http://schemas.microsoft.com/office/powerpoint/2010/main" val="340164571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350</Words>
  <Application>Microsoft Office PowerPoint</Application>
  <PresentationFormat>Personnalisé</PresentationFormat>
  <Paragraphs>18</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Century Gothic</vt:lpstr>
      <vt:lpstr>Times New Roman</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2018-09-12T15:38:45Z</dcterms:modified>
</cp:coreProperties>
</file>