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4" r:id="rId3"/>
  </p:sldIdLst>
  <p:sldSz cx="10691813" cy="7559675"/>
  <p:notesSz cx="6810375" cy="9942513"/>
  <p:defaultTextStyle>
    <a:defPPr>
      <a:defRPr lang="fr-FR"/>
    </a:defPPr>
    <a:lvl1pPr marL="0" algn="l" defTabSz="497754" rtl="0" eaLnBrk="1" latinLnBrk="0" hangingPunct="1">
      <a:defRPr sz="1960" kern="1200">
        <a:solidFill>
          <a:schemeClr val="tx1"/>
        </a:solidFill>
        <a:latin typeface="+mn-lt"/>
        <a:ea typeface="+mn-ea"/>
        <a:cs typeface="+mn-cs"/>
      </a:defRPr>
    </a:lvl1pPr>
    <a:lvl2pPr marL="497754" algn="l" defTabSz="497754" rtl="0" eaLnBrk="1" latinLnBrk="0" hangingPunct="1">
      <a:defRPr sz="1960" kern="1200">
        <a:solidFill>
          <a:schemeClr val="tx1"/>
        </a:solidFill>
        <a:latin typeface="+mn-lt"/>
        <a:ea typeface="+mn-ea"/>
        <a:cs typeface="+mn-cs"/>
      </a:defRPr>
    </a:lvl2pPr>
    <a:lvl3pPr marL="995507" algn="l" defTabSz="497754" rtl="0" eaLnBrk="1" latinLnBrk="0" hangingPunct="1">
      <a:defRPr sz="1960" kern="1200">
        <a:solidFill>
          <a:schemeClr val="tx1"/>
        </a:solidFill>
        <a:latin typeface="+mn-lt"/>
        <a:ea typeface="+mn-ea"/>
        <a:cs typeface="+mn-cs"/>
      </a:defRPr>
    </a:lvl3pPr>
    <a:lvl4pPr marL="1493261" algn="l" defTabSz="497754" rtl="0" eaLnBrk="1" latinLnBrk="0" hangingPunct="1">
      <a:defRPr sz="1960" kern="1200">
        <a:solidFill>
          <a:schemeClr val="tx1"/>
        </a:solidFill>
        <a:latin typeface="+mn-lt"/>
        <a:ea typeface="+mn-ea"/>
        <a:cs typeface="+mn-cs"/>
      </a:defRPr>
    </a:lvl4pPr>
    <a:lvl5pPr marL="1991015" algn="l" defTabSz="497754" rtl="0" eaLnBrk="1" latinLnBrk="0" hangingPunct="1">
      <a:defRPr sz="1960" kern="1200">
        <a:solidFill>
          <a:schemeClr val="tx1"/>
        </a:solidFill>
        <a:latin typeface="+mn-lt"/>
        <a:ea typeface="+mn-ea"/>
        <a:cs typeface="+mn-cs"/>
      </a:defRPr>
    </a:lvl5pPr>
    <a:lvl6pPr marL="2488768" algn="l" defTabSz="497754" rtl="0" eaLnBrk="1" latinLnBrk="0" hangingPunct="1">
      <a:defRPr sz="1960" kern="1200">
        <a:solidFill>
          <a:schemeClr val="tx1"/>
        </a:solidFill>
        <a:latin typeface="+mn-lt"/>
        <a:ea typeface="+mn-ea"/>
        <a:cs typeface="+mn-cs"/>
      </a:defRPr>
    </a:lvl6pPr>
    <a:lvl7pPr marL="2986522" algn="l" defTabSz="497754" rtl="0" eaLnBrk="1" latinLnBrk="0" hangingPunct="1">
      <a:defRPr sz="1960" kern="1200">
        <a:solidFill>
          <a:schemeClr val="tx1"/>
        </a:solidFill>
        <a:latin typeface="+mn-lt"/>
        <a:ea typeface="+mn-ea"/>
        <a:cs typeface="+mn-cs"/>
      </a:defRPr>
    </a:lvl7pPr>
    <a:lvl8pPr marL="3484275" algn="l" defTabSz="497754" rtl="0" eaLnBrk="1" latinLnBrk="0" hangingPunct="1">
      <a:defRPr sz="1960" kern="1200">
        <a:solidFill>
          <a:schemeClr val="tx1"/>
        </a:solidFill>
        <a:latin typeface="+mn-lt"/>
        <a:ea typeface="+mn-ea"/>
        <a:cs typeface="+mn-cs"/>
      </a:defRPr>
    </a:lvl8pPr>
    <a:lvl9pPr marL="3982029" algn="l" defTabSz="497754"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6A"/>
    <a:srgbClr val="93BE6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020" y="78"/>
      </p:cViewPr>
      <p:guideLst>
        <p:guide orient="horz" pos="2381"/>
        <p:guide pos="3368"/>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fr-FR"/>
              <a:t>Cliquez et modifiez le titre</a:t>
            </a: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0560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25187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397528" y="302739"/>
            <a:ext cx="2606130" cy="6450223"/>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79140" y="302739"/>
            <a:ext cx="7640192" cy="645022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8124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4113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4317" b="1" cap="all"/>
            </a:lvl1pPr>
          </a:lstStyle>
          <a:p>
            <a:r>
              <a:rPr lang="fr-FR"/>
              <a:t>Cliquez et modifiez le titre</a:t>
            </a: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25336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79141"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880498" y="1763926"/>
            <a:ext cx="5123160"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34347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A5121DE-6725-1749-A95E-7E8D8FD1C1A1}"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01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A5121DE-6725-1749-A95E-7E8D8FD1C1A1}"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0328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5121DE-6725-1749-A95E-7E8D8FD1C1A1}"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38683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p:spPr>
        <p:txBody>
          <a:bodyPr anchor="b"/>
          <a:lstStyle>
            <a:lvl1pPr algn="l">
              <a:defRPr sz="2159" b="1"/>
            </a:lvl1pPr>
          </a:lstStyle>
          <a:p>
            <a:r>
              <a:rPr lang="fr-FR"/>
              <a:t>Cliquez et modifiez le titre</a:t>
            </a:r>
          </a:p>
        </p:txBody>
      </p:sp>
      <p:sp>
        <p:nvSpPr>
          <p:cNvPr id="3" name="Espace réservé du contenu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198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p:spPr>
        <p:txBody>
          <a:bodyPr anchor="b"/>
          <a:lstStyle>
            <a:lvl1pPr algn="l">
              <a:defRPr sz="2159" b="1"/>
            </a:lvl1pPr>
          </a:lstStyle>
          <a:p>
            <a:r>
              <a:rPr lang="fr-FR"/>
              <a:t>Cliquez et modifiez le titre</a:t>
            </a:r>
          </a:p>
        </p:txBody>
      </p:sp>
      <p:sp>
        <p:nvSpPr>
          <p:cNvPr id="3" name="Espace réservé pour une image  2"/>
          <p:cNvSpPr>
            <a:spLocks noGrp="1"/>
          </p:cNvSpPr>
          <p:nvPr>
            <p:ph type="pic" idx="1"/>
          </p:nvPr>
        </p:nvSpPr>
        <p:spPr>
          <a:xfrm>
            <a:off x="2095670"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endParaRPr lang="fr-FR"/>
          </a:p>
        </p:txBody>
      </p:sp>
      <p:sp>
        <p:nvSpPr>
          <p:cNvPr id="4" name="Espace réservé du texte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A5121DE-6725-1749-A95E-7E8D8FD1C1A1}"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A4D855-28A5-5E4E-A94F-5CBA4C9E4E90}" type="slidenum">
              <a:rPr lang="fr-FR" smtClean="0"/>
              <a:t>‹N°›</a:t>
            </a:fld>
            <a:endParaRPr lang="fr-FR"/>
          </a:p>
        </p:txBody>
      </p:sp>
    </p:spTree>
    <p:extLst>
      <p:ext uri="{BB962C8B-B14F-4D97-AF65-F5344CB8AC3E}">
        <p14:creationId xmlns:p14="http://schemas.microsoft.com/office/powerpoint/2010/main" val="41275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534591" y="1763926"/>
            <a:ext cx="9622632" cy="498903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7006700"/>
            <a:ext cx="2494756" cy="402483"/>
          </a:xfrm>
          <a:prstGeom prst="rect">
            <a:avLst/>
          </a:prstGeom>
        </p:spPr>
        <p:txBody>
          <a:bodyPr vert="horz" lIns="91440" tIns="45720" rIns="91440" bIns="45720" rtlCol="0" anchor="ctr"/>
          <a:lstStyle>
            <a:lvl1pPr algn="l">
              <a:defRPr sz="1295">
                <a:solidFill>
                  <a:schemeClr val="tx1">
                    <a:tint val="75000"/>
                  </a:schemeClr>
                </a:solidFill>
              </a:defRPr>
            </a:lvl1pPr>
          </a:lstStyle>
          <a:p>
            <a:fld id="{DA5121DE-6725-1749-A95E-7E8D8FD1C1A1}" type="datetimeFigureOut">
              <a:rPr lang="fr-FR" smtClean="0"/>
              <a:t>12/09/2018</a:t>
            </a:fld>
            <a:endParaRPr lang="fr-FR"/>
          </a:p>
        </p:txBody>
      </p:sp>
      <p:sp>
        <p:nvSpPr>
          <p:cNvPr id="5" name="Espace réservé du pied de page 4"/>
          <p:cNvSpPr>
            <a:spLocks noGrp="1"/>
          </p:cNvSpPr>
          <p:nvPr>
            <p:ph type="ftr" sz="quarter" idx="3"/>
          </p:nvPr>
        </p:nvSpPr>
        <p:spPr>
          <a:xfrm>
            <a:off x="3653036" y="7006700"/>
            <a:ext cx="3385741" cy="402483"/>
          </a:xfrm>
          <a:prstGeom prst="rect">
            <a:avLst/>
          </a:prstGeom>
        </p:spPr>
        <p:txBody>
          <a:bodyPr vert="horz" lIns="91440" tIns="45720" rIns="91440" bIns="45720" rtlCol="0" anchor="ctr"/>
          <a:lstStyle>
            <a:lvl1pPr algn="ctr">
              <a:defRPr sz="129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7006700"/>
            <a:ext cx="2494756" cy="402483"/>
          </a:xfrm>
          <a:prstGeom prst="rect">
            <a:avLst/>
          </a:prstGeom>
        </p:spPr>
        <p:txBody>
          <a:bodyPr vert="horz" lIns="91440" tIns="45720" rIns="91440" bIns="45720" rtlCol="0" anchor="ctr"/>
          <a:lstStyle>
            <a:lvl1pPr algn="r">
              <a:defRPr sz="1295">
                <a:solidFill>
                  <a:schemeClr val="tx1">
                    <a:tint val="75000"/>
                  </a:schemeClr>
                </a:solidFill>
              </a:defRPr>
            </a:lvl1pPr>
          </a:lstStyle>
          <a:p>
            <a:fld id="{88A4D855-28A5-5E4E-A94F-5CBA4C9E4E90}" type="slidenum">
              <a:rPr lang="fr-FR" smtClean="0"/>
              <a:t>‹N°›</a:t>
            </a:fld>
            <a:endParaRPr lang="fr-FR"/>
          </a:p>
        </p:txBody>
      </p:sp>
    </p:spTree>
    <p:extLst>
      <p:ext uri="{BB962C8B-B14F-4D97-AF65-F5344CB8AC3E}">
        <p14:creationId xmlns:p14="http://schemas.microsoft.com/office/powerpoint/2010/main" val="408263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456" rtl="0" eaLnBrk="1" latinLnBrk="0" hangingPunct="1">
        <a:spcBef>
          <a:spcPct val="0"/>
        </a:spcBef>
        <a:buNone/>
        <a:defRPr sz="4749" kern="1200">
          <a:solidFill>
            <a:schemeClr val="tx1"/>
          </a:solidFill>
          <a:latin typeface="+mj-lt"/>
          <a:ea typeface="+mj-ea"/>
          <a:cs typeface="+mj-cs"/>
        </a:defRPr>
      </a:lvl1pPr>
    </p:titleStyle>
    <p:bodyStyle>
      <a:lvl1pPr marL="370092" indent="-370092" algn="l" defTabSz="493456" rtl="0" eaLnBrk="1" latinLnBrk="0" hangingPunct="1">
        <a:spcBef>
          <a:spcPct val="20000"/>
        </a:spcBef>
        <a:buFont typeface="Arial"/>
        <a:buChar char="•"/>
        <a:defRPr sz="3454" kern="1200">
          <a:solidFill>
            <a:schemeClr val="tx1"/>
          </a:solidFill>
          <a:latin typeface="+mn-lt"/>
          <a:ea typeface="+mn-ea"/>
          <a:cs typeface="+mn-cs"/>
        </a:defRPr>
      </a:lvl1pPr>
      <a:lvl2pPr marL="801866" indent="-308410" algn="l" defTabSz="493456" rtl="0" eaLnBrk="1" latinLnBrk="0" hangingPunct="1">
        <a:spcBef>
          <a:spcPct val="20000"/>
        </a:spcBef>
        <a:buFont typeface="Arial"/>
        <a:buChar char="–"/>
        <a:defRPr sz="3022" kern="1200">
          <a:solidFill>
            <a:schemeClr val="tx1"/>
          </a:solidFill>
          <a:latin typeface="+mn-lt"/>
          <a:ea typeface="+mn-ea"/>
          <a:cs typeface="+mn-cs"/>
        </a:defRPr>
      </a:lvl2pPr>
      <a:lvl3pPr marL="1233640" indent="-246728" algn="l" defTabSz="493456" rtl="0" eaLnBrk="1" latinLnBrk="0" hangingPunct="1">
        <a:spcBef>
          <a:spcPct val="20000"/>
        </a:spcBef>
        <a:buFont typeface="Arial"/>
        <a:buChar char="•"/>
        <a:defRPr sz="2590" kern="1200">
          <a:solidFill>
            <a:schemeClr val="tx1"/>
          </a:solidFill>
          <a:latin typeface="+mn-lt"/>
          <a:ea typeface="+mn-ea"/>
          <a:cs typeface="+mn-cs"/>
        </a:defRPr>
      </a:lvl3pPr>
      <a:lvl4pPr marL="1727096" indent="-246728" algn="l" defTabSz="493456" rtl="0" eaLnBrk="1" latinLnBrk="0" hangingPunct="1">
        <a:spcBef>
          <a:spcPct val="20000"/>
        </a:spcBef>
        <a:buFont typeface="Arial"/>
        <a:buChar char="–"/>
        <a:defRPr sz="2159" kern="1200">
          <a:solidFill>
            <a:schemeClr val="tx1"/>
          </a:solidFill>
          <a:latin typeface="+mn-lt"/>
          <a:ea typeface="+mn-ea"/>
          <a:cs typeface="+mn-cs"/>
        </a:defRPr>
      </a:lvl4pPr>
      <a:lvl5pPr marL="2220552" indent="-246728" algn="l" defTabSz="493456" rtl="0" eaLnBrk="1" latinLnBrk="0" hangingPunct="1">
        <a:spcBef>
          <a:spcPct val="20000"/>
        </a:spcBef>
        <a:buFont typeface="Arial"/>
        <a:buChar char="»"/>
        <a:defRPr sz="2159" kern="1200">
          <a:solidFill>
            <a:schemeClr val="tx1"/>
          </a:solidFill>
          <a:latin typeface="+mn-lt"/>
          <a:ea typeface="+mn-ea"/>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539750" algn="l"/>
                <a:tab pos="4302125" algn="l"/>
                <a:tab pos="8250238" algn="l"/>
              </a:tabLst>
            </a:pPr>
            <a:r>
              <a:rPr lang="en-GB" b="1" dirty="0"/>
              <a:t>	How to recognize it?	Can you help us?	</a:t>
            </a:r>
          </a:p>
        </p:txBody>
      </p:sp>
      <p:grpSp>
        <p:nvGrpSpPr>
          <p:cNvPr id="38" name="Groupe 37"/>
          <p:cNvGrpSpPr/>
          <p:nvPr/>
        </p:nvGrpSpPr>
        <p:grpSpPr>
          <a:xfrm>
            <a:off x="3771411" y="4077476"/>
            <a:ext cx="3027063" cy="2006168"/>
            <a:chOff x="3832374" y="4077476"/>
            <a:chExt cx="3027063" cy="2006168"/>
          </a:xfrm>
        </p:grpSpPr>
        <p:sp>
          <p:nvSpPr>
            <p:cNvPr id="7" name="Rectangle 6"/>
            <p:cNvSpPr/>
            <p:nvPr/>
          </p:nvSpPr>
          <p:spPr>
            <a:xfrm>
              <a:off x="3832374" y="4415904"/>
              <a:ext cx="3027063" cy="1667740"/>
            </a:xfrm>
            <a:prstGeom prst="rect">
              <a:avLst/>
            </a:prstGeom>
            <a:noFill/>
            <a:ln w="28575" cmpd="sng">
              <a:solidFill>
                <a:srgbClr val="93BE6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115"/>
            </a:p>
          </p:txBody>
        </p:sp>
        <p:sp>
          <p:nvSpPr>
            <p:cNvPr id="2" name="Rectangle 1"/>
            <p:cNvSpPr/>
            <p:nvPr/>
          </p:nvSpPr>
          <p:spPr>
            <a:xfrm>
              <a:off x="4472448" y="4077476"/>
              <a:ext cx="1746914" cy="338428"/>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t>Contact us</a:t>
              </a:r>
            </a:p>
          </p:txBody>
        </p:sp>
      </p:grpSp>
      <p:grpSp>
        <p:nvGrpSpPr>
          <p:cNvPr id="15" name="Groupe 14"/>
          <p:cNvGrpSpPr/>
          <p:nvPr/>
        </p:nvGrpSpPr>
        <p:grpSpPr>
          <a:xfrm>
            <a:off x="-5042" y="6590536"/>
            <a:ext cx="10717388" cy="1003358"/>
            <a:chOff x="6109" y="6523630"/>
            <a:chExt cx="10717388" cy="1003358"/>
          </a:xfrm>
        </p:grpSpPr>
        <p:grpSp>
          <p:nvGrpSpPr>
            <p:cNvPr id="8" name="Groupe 7"/>
            <p:cNvGrpSpPr/>
            <p:nvPr/>
          </p:nvGrpSpPr>
          <p:grpSpPr>
            <a:xfrm>
              <a:off x="6109" y="6773023"/>
              <a:ext cx="10717388" cy="753965"/>
              <a:chOff x="-25390" y="6826469"/>
              <a:chExt cx="10717388" cy="753965"/>
            </a:xfrm>
          </p:grpSpPr>
          <p:sp>
            <p:nvSpPr>
              <p:cNvPr id="9"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Rectangle à coins arrondis 12"/>
            <p:cNvSpPr/>
            <p:nvPr/>
          </p:nvSpPr>
          <p:spPr>
            <a:xfrm>
              <a:off x="3819915" y="6523630"/>
              <a:ext cx="3097721" cy="816611"/>
            </a:xfrm>
            <a:prstGeom prst="roundRect">
              <a:avLst>
                <a:gd name="adj" fmla="val 3021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à coins arrondis 13"/>
            <p:cNvSpPr/>
            <p:nvPr/>
          </p:nvSpPr>
          <p:spPr>
            <a:xfrm>
              <a:off x="7280058" y="6741208"/>
              <a:ext cx="726905" cy="657565"/>
            </a:xfrm>
            <a:prstGeom prst="roundRect">
              <a:avLst>
                <a:gd name="adj" fmla="val 153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21" name="Connecteur droit 20"/>
          <p:cNvCxnSpPr/>
          <p:nvPr/>
        </p:nvCxnSpPr>
        <p:spPr>
          <a:xfrm flipH="1">
            <a:off x="7262949" y="870857"/>
            <a:ext cx="17109"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e 26"/>
          <p:cNvGrpSpPr/>
          <p:nvPr/>
        </p:nvGrpSpPr>
        <p:grpSpPr>
          <a:xfrm>
            <a:off x="7149736" y="-14888"/>
            <a:ext cx="3564000" cy="4839437"/>
            <a:chOff x="7149736" y="-14888"/>
            <a:chExt cx="3564000" cy="4839437"/>
          </a:xfrm>
        </p:grpSpPr>
        <p:sp>
          <p:nvSpPr>
            <p:cNvPr id="17" name="Organigramme : Processus 16"/>
            <p:cNvSpPr/>
            <p:nvPr/>
          </p:nvSpPr>
          <p:spPr>
            <a:xfrm>
              <a:off x="7149736" y="-14888"/>
              <a:ext cx="3564000" cy="4839437"/>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0 w 10000"/>
                <a:gd name="connsiteY3" fmla="*/ 9604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10000"/>
                  </a:lnTo>
                  <a:lnTo>
                    <a:pt x="0" y="9604"/>
                  </a:lnTo>
                  <a:lnTo>
                    <a:pt x="0" y="0"/>
                  </a:ln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lIns="72000" tIns="252000" rtlCol="0" anchor="t" anchorCtr="0"/>
            <a:lstStyle/>
            <a:p>
              <a:pPr algn="ctr"/>
              <a:r>
                <a:rPr lang="en-GB" sz="2800" b="1" spc="-150" dirty="0">
                  <a:latin typeface="Century Gothic" panose="020B0502020202020204" pitchFamily="34" charset="0"/>
                </a:rPr>
                <a:t>BE AWARE!</a:t>
              </a:r>
            </a:p>
            <a:p>
              <a:pPr algn="ctr">
                <a:spcBef>
                  <a:spcPts val="600"/>
                </a:spcBef>
              </a:pPr>
              <a:r>
                <a:rPr lang="en-GB" sz="1600" b="1" i="1" dirty="0"/>
                <a:t>Cardiospermum grandiflorum</a:t>
              </a:r>
            </a:p>
            <a:p>
              <a:pPr algn="ctr">
                <a:lnSpc>
                  <a:spcPts val="1100"/>
                </a:lnSpc>
              </a:pPr>
              <a:r>
                <a:rPr lang="en-GB" sz="1100" b="1" dirty="0"/>
                <a:t>A threat to the EPPO region</a:t>
              </a:r>
            </a:p>
          </p:txBody>
        </p:sp>
        <p:cxnSp>
          <p:nvCxnSpPr>
            <p:cNvPr id="23" name="Connecteur droit 22"/>
            <p:cNvCxnSpPr>
              <a:cxnSpLocks/>
            </p:cNvCxnSpPr>
            <p:nvPr/>
          </p:nvCxnSpPr>
          <p:spPr>
            <a:xfrm>
              <a:off x="7280058" y="870857"/>
              <a:ext cx="2688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Connecteur droit 25"/>
            <p:cNvCxnSpPr>
              <a:cxnSpLocks/>
            </p:cNvCxnSpPr>
            <p:nvPr/>
          </p:nvCxnSpPr>
          <p:spPr>
            <a:xfrm>
              <a:off x="10321643" y="870857"/>
              <a:ext cx="23749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Image 29"/>
          <p:cNvPicPr>
            <a:picLocks noChangeAspect="1"/>
          </p:cNvPicPr>
          <p:nvPr/>
        </p:nvPicPr>
        <p:blipFill>
          <a:blip r:embed="rId2"/>
          <a:stretch>
            <a:fillRect/>
          </a:stretch>
        </p:blipFill>
        <p:spPr>
          <a:xfrm>
            <a:off x="7346088" y="6778966"/>
            <a:ext cx="597939" cy="625750"/>
          </a:xfrm>
          <a:prstGeom prst="rect">
            <a:avLst/>
          </a:prstGeom>
        </p:spPr>
      </p:pic>
      <p:sp>
        <p:nvSpPr>
          <p:cNvPr id="3" name="ZoneTexte 2"/>
          <p:cNvSpPr txBox="1"/>
          <p:nvPr/>
        </p:nvSpPr>
        <p:spPr>
          <a:xfrm>
            <a:off x="8166512" y="7112432"/>
            <a:ext cx="2155131" cy="430887"/>
          </a:xfrm>
          <a:prstGeom prst="rect">
            <a:avLst/>
          </a:prstGeom>
          <a:noFill/>
        </p:spPr>
        <p:txBody>
          <a:bodyPr wrap="square" rtlCol="0">
            <a:spAutoFit/>
          </a:bodyPr>
          <a:lstStyle/>
          <a:p>
            <a:r>
              <a:rPr lang="en-GB" sz="1050" b="1" dirty="0">
                <a:solidFill>
                  <a:schemeClr val="bg1"/>
                </a:solidFill>
                <a:latin typeface="Calibri" panose="020F0502020204030204" pitchFamily="34" charset="0"/>
                <a:cs typeface="Calibri" panose="020F0502020204030204" pitchFamily="34" charset="0"/>
              </a:rPr>
              <a:t>Prepared in collaboration </a:t>
            </a:r>
            <a:br>
              <a:rPr lang="en-GB" sz="1050" b="1" dirty="0">
                <a:solidFill>
                  <a:schemeClr val="bg1"/>
                </a:solidFill>
                <a:latin typeface="Calibri" panose="020F0502020204030204" pitchFamily="34" charset="0"/>
                <a:cs typeface="Calibri" panose="020F0502020204030204" pitchFamily="34" charset="0"/>
              </a:rPr>
            </a:br>
            <a:r>
              <a:rPr lang="en-GB" sz="1050" b="1" dirty="0">
                <a:solidFill>
                  <a:schemeClr val="bg1"/>
                </a:solidFill>
                <a:latin typeface="Calibri" panose="020F0502020204030204" pitchFamily="34" charset="0"/>
                <a:cs typeface="Calibri" panose="020F0502020204030204" pitchFamily="34" charset="0"/>
              </a:rPr>
              <a:t>with EPPO – www.eppo.int</a:t>
            </a:r>
          </a:p>
        </p:txBody>
      </p:sp>
      <p:sp>
        <p:nvSpPr>
          <p:cNvPr id="4" name="ZoneTexte 3"/>
          <p:cNvSpPr txBox="1"/>
          <p:nvPr/>
        </p:nvSpPr>
        <p:spPr>
          <a:xfrm>
            <a:off x="7346088" y="5133109"/>
            <a:ext cx="3086385" cy="695575"/>
          </a:xfrm>
          <a:prstGeom prst="rect">
            <a:avLst/>
          </a:prstGeom>
          <a:noFill/>
        </p:spPr>
        <p:txBody>
          <a:bodyPr wrap="square" rtlCol="0">
            <a:spAutoFit/>
          </a:bodyPr>
          <a:lstStyle/>
          <a:p>
            <a:pPr algn="ctr"/>
            <a:r>
              <a:rPr lang="en-GB" dirty="0"/>
              <a:t>Your  institution name</a:t>
            </a:r>
          </a:p>
          <a:p>
            <a:pPr algn="ctr"/>
            <a:r>
              <a:rPr lang="en-GB" dirty="0"/>
              <a:t>Logo</a:t>
            </a:r>
          </a:p>
        </p:txBody>
      </p:sp>
      <p:sp>
        <p:nvSpPr>
          <p:cNvPr id="5" name="ZoneTexte 4"/>
          <p:cNvSpPr txBox="1"/>
          <p:nvPr/>
        </p:nvSpPr>
        <p:spPr>
          <a:xfrm>
            <a:off x="406590" y="935509"/>
            <a:ext cx="2943062" cy="2862322"/>
          </a:xfrm>
          <a:prstGeom prst="rect">
            <a:avLst/>
          </a:prstGeom>
          <a:noFill/>
        </p:spPr>
        <p:txBody>
          <a:bodyPr wrap="square" rtlCol="0">
            <a:spAutoFit/>
          </a:bodyPr>
          <a:lstStyle/>
          <a:p>
            <a:pPr algn="just"/>
            <a:r>
              <a:rPr lang="en-GB" sz="1200" i="1" dirty="0"/>
              <a:t>Cardiospermum grandiflorum</a:t>
            </a:r>
            <a:r>
              <a:rPr lang="en-GB" sz="1200" dirty="0"/>
              <a:t> i</a:t>
            </a:r>
            <a:r>
              <a:rPr lang="en-US" sz="1200" dirty="0"/>
              <a:t>s a large, semi-woody annual or perennial often draping over other vegetation</a:t>
            </a:r>
            <a:r>
              <a:rPr lang="en-GB" sz="1200" dirty="0"/>
              <a:t>.  While the fruit of </a:t>
            </a:r>
            <a:r>
              <a:rPr lang="en-GB" sz="1200" i="1" dirty="0"/>
              <a:t>C. grandiflorum </a:t>
            </a:r>
            <a:r>
              <a:rPr lang="en-GB" sz="1200" dirty="0"/>
              <a:t>can be variable (size and shape), their distinct shape and coverage by hairs make the species easily recognizable and distinguishable from closely related taxa such as </a:t>
            </a:r>
            <a:r>
              <a:rPr lang="en-GB" sz="1200" i="1" dirty="0"/>
              <a:t>C. halicacabum </a:t>
            </a:r>
            <a:r>
              <a:rPr lang="en-GB" sz="1200" dirty="0"/>
              <a:t>and </a:t>
            </a:r>
            <a:r>
              <a:rPr lang="en-GB" sz="1200" i="1" dirty="0"/>
              <a:t>C. corindum</a:t>
            </a:r>
            <a:r>
              <a:rPr lang="en-GB" sz="1200" dirty="0"/>
              <a:t>. </a:t>
            </a:r>
            <a:r>
              <a:rPr lang="en-GB" sz="1200" i="1" dirty="0"/>
              <a:t>Cardiospermum grandiflorum</a:t>
            </a:r>
            <a:r>
              <a:rPr lang="en-GB" sz="1200" dirty="0"/>
              <a:t> has hairy ribbed stems that are reddish-green in colour covered in bristly hairs. Leaves are compound and up to 16 cm long and are dark green and heavily serrated. The species' flowers have four petals that are white with a yellow lip.</a:t>
            </a:r>
          </a:p>
        </p:txBody>
      </p:sp>
      <p:sp>
        <p:nvSpPr>
          <p:cNvPr id="6" name="ZoneTexte 5"/>
          <p:cNvSpPr txBox="1"/>
          <p:nvPr/>
        </p:nvSpPr>
        <p:spPr>
          <a:xfrm>
            <a:off x="3668898" y="935509"/>
            <a:ext cx="3139967" cy="3046988"/>
          </a:xfrm>
          <a:prstGeom prst="rect">
            <a:avLst/>
          </a:prstGeom>
          <a:noFill/>
        </p:spPr>
        <p:txBody>
          <a:bodyPr wrap="square" rtlCol="0">
            <a:spAutoFit/>
          </a:bodyPr>
          <a:lstStyle/>
          <a:p>
            <a:pPr algn="just"/>
            <a:r>
              <a:rPr lang="en-GB" sz="1200" dirty="0"/>
              <a:t>Because </a:t>
            </a:r>
            <a:r>
              <a:rPr lang="en-IE" sz="1200" i="1" dirty="0"/>
              <a:t>Cardiospermum grandiflorum </a:t>
            </a:r>
            <a:r>
              <a:rPr lang="en-IE" sz="1200" dirty="0"/>
              <a:t>has the potential to </a:t>
            </a:r>
            <a:r>
              <a:rPr lang="en-GB" sz="1200" dirty="0"/>
              <a:t>impact the habitats it invades, including native plant species and important ecosystem services, it is important to report any sightings to plant protection authorities. Early detection will allow a rapid implementation of appropriate measures against </a:t>
            </a:r>
            <a:r>
              <a:rPr lang="en-IE" sz="1200" i="1" dirty="0"/>
              <a:t>Cardiospermum grandiflorum</a:t>
            </a:r>
            <a:r>
              <a:rPr lang="en-GB" sz="1200" dirty="0"/>
              <a:t>.   </a:t>
            </a:r>
          </a:p>
          <a:p>
            <a:r>
              <a:rPr lang="en-GB" sz="1200" dirty="0"/>
              <a:t> </a:t>
            </a:r>
          </a:p>
          <a:p>
            <a:r>
              <a:rPr lang="en-GB" sz="1200" dirty="0"/>
              <a:t>If you see </a:t>
            </a:r>
            <a:r>
              <a:rPr lang="en-IE" sz="1200" i="1" dirty="0"/>
              <a:t>Cardiospermum grandiflorum</a:t>
            </a:r>
            <a:r>
              <a:rPr lang="en-GB" sz="1200" dirty="0"/>
              <a:t>:  </a:t>
            </a:r>
          </a:p>
          <a:p>
            <a:pPr marL="171450" indent="-171450" algn="just">
              <a:buFont typeface="Arial" panose="020B0604020202020204" pitchFamily="34" charset="0"/>
              <a:buChar char="•"/>
            </a:pPr>
            <a:r>
              <a:rPr lang="en-GB" sz="1200" dirty="0"/>
              <a:t>Check the identification of the species with other vine like species.</a:t>
            </a:r>
          </a:p>
          <a:p>
            <a:pPr marL="171450" indent="-171450" algn="just">
              <a:buFont typeface="Arial" panose="020B0604020202020204" pitchFamily="34" charset="0"/>
              <a:buChar char="•"/>
            </a:pPr>
            <a:r>
              <a:rPr lang="en-GB" sz="1200" dirty="0"/>
              <a:t>Whenever possible, take a picture of the plant, record exact location, date and habitat where it was observed.</a:t>
            </a:r>
          </a:p>
          <a:p>
            <a:pPr marL="171450" indent="-171450">
              <a:buFont typeface="Arial" panose="020B0604020202020204" pitchFamily="34" charset="0"/>
              <a:buChar char="•"/>
            </a:pPr>
            <a:r>
              <a:rPr lang="en-GB" sz="1200" dirty="0"/>
              <a:t>Contact us.</a:t>
            </a:r>
          </a:p>
        </p:txBody>
      </p:sp>
      <p:sp>
        <p:nvSpPr>
          <p:cNvPr id="12" name="ZoneTexte 11"/>
          <p:cNvSpPr txBox="1"/>
          <p:nvPr/>
        </p:nvSpPr>
        <p:spPr>
          <a:xfrm>
            <a:off x="3998982" y="4773895"/>
            <a:ext cx="2578567" cy="393954"/>
          </a:xfrm>
          <a:prstGeom prst="rect">
            <a:avLst/>
          </a:prstGeom>
          <a:noFill/>
        </p:spPr>
        <p:txBody>
          <a:bodyPr wrap="square" rtlCol="0">
            <a:spAutoFit/>
          </a:bodyPr>
          <a:lstStyle/>
          <a:p>
            <a:pPr algn="ctr"/>
            <a:r>
              <a:rPr lang="en-GB" dirty="0"/>
              <a:t>Your contact details</a:t>
            </a:r>
          </a:p>
        </p:txBody>
      </p:sp>
      <p:pic>
        <p:nvPicPr>
          <p:cNvPr id="29" name="Picture 12" descr="E:\Cardiospermum grandiflorum images\IMG_1909.JPG">
            <a:extLst>
              <a:ext uri="{FF2B5EF4-FFF2-40B4-BE49-F238E27FC236}">
                <a16:creationId xmlns:a16="http://schemas.microsoft.com/office/drawing/2014/main" id="{8B3B262D-9B79-4FBC-944E-7106986B5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736" y="1156655"/>
            <a:ext cx="3564000" cy="296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lant in a garden&#10;&#10;Description generated with very high confidence">
            <a:extLst>
              <a:ext uri="{FF2B5EF4-FFF2-40B4-BE49-F238E27FC236}">
                <a16:creationId xmlns:a16="http://schemas.microsoft.com/office/drawing/2014/main" id="{A24D2767-361D-4029-AB06-30E03FE9D87A}"/>
              </a:ext>
            </a:extLst>
          </p:cNvPr>
          <p:cNvPicPr>
            <a:picLocks noChangeAspect="1"/>
          </p:cNvPicPr>
          <p:nvPr/>
        </p:nvPicPr>
        <p:blipFill>
          <a:blip r:embed="rId4"/>
          <a:stretch>
            <a:fillRect/>
          </a:stretch>
        </p:blipFill>
        <p:spPr>
          <a:xfrm>
            <a:off x="491618" y="3948978"/>
            <a:ext cx="2732180" cy="2502622"/>
          </a:xfrm>
          <a:prstGeom prst="rect">
            <a:avLst/>
          </a:prstGeom>
        </p:spPr>
      </p:pic>
      <p:grpSp>
        <p:nvGrpSpPr>
          <p:cNvPr id="31" name="Group 30">
            <a:extLst>
              <a:ext uri="{FF2B5EF4-FFF2-40B4-BE49-F238E27FC236}">
                <a16:creationId xmlns:a16="http://schemas.microsoft.com/office/drawing/2014/main" id="{4E100634-F626-4D94-82DF-E56A38487CB7}"/>
              </a:ext>
            </a:extLst>
          </p:cNvPr>
          <p:cNvGrpSpPr/>
          <p:nvPr/>
        </p:nvGrpSpPr>
        <p:grpSpPr>
          <a:xfrm>
            <a:off x="3771411" y="6119627"/>
            <a:ext cx="3037455" cy="1342522"/>
            <a:chOff x="3771411" y="6119627"/>
            <a:chExt cx="3037455" cy="1342522"/>
          </a:xfrm>
        </p:grpSpPr>
        <p:sp>
          <p:nvSpPr>
            <p:cNvPr id="33" name="ZoneTexte 27">
              <a:extLst>
                <a:ext uri="{FF2B5EF4-FFF2-40B4-BE49-F238E27FC236}">
                  <a16:creationId xmlns:a16="http://schemas.microsoft.com/office/drawing/2014/main" id="{9A2665BB-9FB4-4265-895B-53FDB3C255C3}"/>
                </a:ext>
              </a:extLst>
            </p:cNvPr>
            <p:cNvSpPr txBox="1"/>
            <p:nvPr/>
          </p:nvSpPr>
          <p:spPr>
            <a:xfrm>
              <a:off x="3842502" y="6908151"/>
              <a:ext cx="2966364" cy="553998"/>
            </a:xfrm>
            <a:prstGeom prst="rect">
              <a:avLst/>
            </a:prstGeom>
            <a:noFill/>
          </p:spPr>
          <p:txBody>
            <a:bodyPr wrap="square" rtlCol="0">
              <a:spAutoFit/>
            </a:bodyPr>
            <a:lstStyle/>
            <a:p>
              <a:pPr algn="ctr"/>
              <a:r>
                <a:rPr lang="en-GB" sz="1000" dirty="0"/>
                <a:t>This leaflet has been prepared within the LIFE funded project LIFE15 PRE FR 001 in collaboration with the NERC Centre for Ecology and Hydrology </a:t>
              </a:r>
            </a:p>
          </p:txBody>
        </p:sp>
        <p:pic>
          <p:nvPicPr>
            <p:cNvPr id="34" name="Picture 33" descr="A close up of a sign&#10;&#10;Description generated with very high confidence">
              <a:extLst>
                <a:ext uri="{FF2B5EF4-FFF2-40B4-BE49-F238E27FC236}">
                  <a16:creationId xmlns:a16="http://schemas.microsoft.com/office/drawing/2014/main" id="{CE64EF73-E9B8-4297-8CC3-006E850A38EF}"/>
                </a:ext>
              </a:extLst>
            </p:cNvPr>
            <p:cNvPicPr>
              <a:picLocks noChangeAspect="1"/>
            </p:cNvPicPr>
            <p:nvPr/>
          </p:nvPicPr>
          <p:blipFill>
            <a:blip r:embed="rId5"/>
            <a:stretch>
              <a:fillRect/>
            </a:stretch>
          </p:blipFill>
          <p:spPr>
            <a:xfrm>
              <a:off x="3771411" y="6119627"/>
              <a:ext cx="1122027" cy="811247"/>
            </a:xfrm>
            <a:prstGeom prst="rect">
              <a:avLst/>
            </a:prstGeom>
          </p:spPr>
        </p:pic>
        <p:pic>
          <p:nvPicPr>
            <p:cNvPr id="35" name="Picture 34" descr="Afficher l'image d'origine">
              <a:extLst>
                <a:ext uri="{FF2B5EF4-FFF2-40B4-BE49-F238E27FC236}">
                  <a16:creationId xmlns:a16="http://schemas.microsoft.com/office/drawing/2014/main" id="{CE37BCB8-00FC-461D-B48D-5E0107A2C7D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38961" y="6333037"/>
              <a:ext cx="1538588" cy="399124"/>
            </a:xfrm>
            <a:prstGeom prst="rect">
              <a:avLst/>
            </a:prstGeom>
            <a:noFill/>
            <a:ln>
              <a:noFill/>
            </a:ln>
          </p:spPr>
        </p:pic>
      </p:grpSp>
      <p:sp>
        <p:nvSpPr>
          <p:cNvPr id="36" name="TextBox 35">
            <a:extLst>
              <a:ext uri="{FF2B5EF4-FFF2-40B4-BE49-F238E27FC236}">
                <a16:creationId xmlns:a16="http://schemas.microsoft.com/office/drawing/2014/main" id="{0F3BE454-903A-4FA4-BBD5-7B8E1229BF69}"/>
              </a:ext>
            </a:extLst>
          </p:cNvPr>
          <p:cNvSpPr txBox="1"/>
          <p:nvPr/>
        </p:nvSpPr>
        <p:spPr>
          <a:xfrm>
            <a:off x="7075776" y="4120992"/>
            <a:ext cx="2882805" cy="230832"/>
          </a:xfrm>
          <a:prstGeom prst="rect">
            <a:avLst/>
          </a:prstGeom>
          <a:noFill/>
        </p:spPr>
        <p:txBody>
          <a:bodyPr wrap="square" rtlCol="0">
            <a:spAutoFit/>
          </a:bodyPr>
          <a:lstStyle/>
          <a:p>
            <a:r>
              <a:rPr lang="en-GB" sz="900" dirty="0"/>
              <a:t>Image: Johannes Le Roux, EPPO Global Database</a:t>
            </a:r>
          </a:p>
        </p:txBody>
      </p:sp>
      <p:sp>
        <p:nvSpPr>
          <p:cNvPr id="39" name="TextBox 38">
            <a:extLst>
              <a:ext uri="{FF2B5EF4-FFF2-40B4-BE49-F238E27FC236}">
                <a16:creationId xmlns:a16="http://schemas.microsoft.com/office/drawing/2014/main" id="{FFF8EEC6-ABC9-4B63-A1C9-2B971BEBA11C}"/>
              </a:ext>
            </a:extLst>
          </p:cNvPr>
          <p:cNvSpPr txBox="1"/>
          <p:nvPr/>
        </p:nvSpPr>
        <p:spPr>
          <a:xfrm>
            <a:off x="432347" y="6451600"/>
            <a:ext cx="2882805" cy="230832"/>
          </a:xfrm>
          <a:prstGeom prst="rect">
            <a:avLst/>
          </a:prstGeom>
          <a:noFill/>
        </p:spPr>
        <p:txBody>
          <a:bodyPr wrap="square" rtlCol="0">
            <a:spAutoFit/>
          </a:bodyPr>
          <a:lstStyle/>
          <a:p>
            <a:r>
              <a:rPr lang="en-GB" sz="900" dirty="0"/>
              <a:t>Image: </a:t>
            </a:r>
            <a:r>
              <a:rPr lang="en-GB" sz="900" dirty="0" err="1"/>
              <a:t>Iñigo</a:t>
            </a:r>
            <a:r>
              <a:rPr lang="en-GB" sz="900" dirty="0"/>
              <a:t> Sánchez, EPPO Global Database</a:t>
            </a:r>
          </a:p>
        </p:txBody>
      </p:sp>
    </p:spTree>
    <p:extLst>
      <p:ext uri="{BB962C8B-B14F-4D97-AF65-F5344CB8AC3E}">
        <p14:creationId xmlns:p14="http://schemas.microsoft.com/office/powerpoint/2010/main" val="342998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72191"/>
            <a:ext cx="10692000" cy="432000"/>
          </a:xfrm>
          <a:prstGeom prst="rect">
            <a:avLst/>
          </a:pr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tabLst>
                <a:tab pos="363538" algn="l"/>
                <a:tab pos="4032250" algn="l"/>
                <a:tab pos="7710488" algn="l"/>
              </a:tabLst>
            </a:pPr>
            <a:r>
              <a:rPr lang="en-GB" b="1" dirty="0"/>
              <a:t>	What is </a:t>
            </a:r>
            <a:r>
              <a:rPr lang="en-GB" b="1" i="1" dirty="0"/>
              <a:t>C. grandiflorum</a:t>
            </a:r>
            <a:r>
              <a:rPr lang="en-GB" b="1" dirty="0"/>
              <a:t>? </a:t>
            </a:r>
            <a:r>
              <a:rPr lang="en-GB" b="1" i="1" dirty="0"/>
              <a:t>                  </a:t>
            </a:r>
            <a:r>
              <a:rPr lang="en-GB" b="1" dirty="0"/>
              <a:t>What is the problem?	Where is it found?</a:t>
            </a:r>
          </a:p>
        </p:txBody>
      </p:sp>
      <p:grpSp>
        <p:nvGrpSpPr>
          <p:cNvPr id="13" name="Groupe 12"/>
          <p:cNvGrpSpPr/>
          <p:nvPr/>
        </p:nvGrpSpPr>
        <p:grpSpPr>
          <a:xfrm>
            <a:off x="-13651" y="6804963"/>
            <a:ext cx="10717388" cy="753965"/>
            <a:chOff x="-25390" y="6826469"/>
            <a:chExt cx="10717388" cy="753965"/>
          </a:xfrm>
        </p:grpSpPr>
        <p:sp>
          <p:nvSpPr>
            <p:cNvPr id="6" name="Organigramme : Entrée manuelle 5"/>
            <p:cNvSpPr/>
            <p:nvPr/>
          </p:nvSpPr>
          <p:spPr>
            <a:xfrm>
              <a:off x="3605540" y="6826469"/>
              <a:ext cx="3449888" cy="74320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 h="10000">
                  <a:moveTo>
                    <a:pt x="30" y="3734"/>
                  </a:moveTo>
                  <a:lnTo>
                    <a:pt x="10022" y="0"/>
                  </a:lnTo>
                  <a:lnTo>
                    <a:pt x="10022" y="9721"/>
                  </a:lnTo>
                  <a:lnTo>
                    <a:pt x="0" y="10000"/>
                  </a:lnTo>
                  <a:cubicBezTo>
                    <a:pt x="40" y="8005"/>
                    <a:pt x="-10" y="5730"/>
                    <a:pt x="30" y="373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rganigramme : Entrée manuelle 5"/>
            <p:cNvSpPr/>
            <p:nvPr/>
          </p:nvSpPr>
          <p:spPr>
            <a:xfrm flipH="1">
              <a:off x="7048895" y="6827341"/>
              <a:ext cx="3643103" cy="75309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31"/>
                <a:gd name="connsiteY0" fmla="*/ 3734 h 10000"/>
                <a:gd name="connsiteX1" fmla="*/ 10022 w 10031"/>
                <a:gd name="connsiteY1" fmla="*/ 0 h 10000"/>
                <a:gd name="connsiteX2" fmla="*/ 10031 w 10031"/>
                <a:gd name="connsiteY2" fmla="*/ 9588 h 10000"/>
                <a:gd name="connsiteX3" fmla="*/ 0 w 10031"/>
                <a:gd name="connsiteY3" fmla="*/ 10000 h 10000"/>
                <a:gd name="connsiteX4" fmla="*/ 30 w 10031"/>
                <a:gd name="connsiteY4" fmla="*/ 3734 h 10000"/>
                <a:gd name="connsiteX0" fmla="*/ 30 w 10040"/>
                <a:gd name="connsiteY0" fmla="*/ 3867 h 10133"/>
                <a:gd name="connsiteX1" fmla="*/ 10040 w 10040"/>
                <a:gd name="connsiteY1" fmla="*/ 0 h 10133"/>
                <a:gd name="connsiteX2" fmla="*/ 10031 w 10040"/>
                <a:gd name="connsiteY2" fmla="*/ 9721 h 10133"/>
                <a:gd name="connsiteX3" fmla="*/ 0 w 10040"/>
                <a:gd name="connsiteY3" fmla="*/ 10133 h 10133"/>
                <a:gd name="connsiteX4" fmla="*/ 30 w 10040"/>
                <a:gd name="connsiteY4" fmla="*/ 3867 h 10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0" h="10133">
                  <a:moveTo>
                    <a:pt x="30" y="3867"/>
                  </a:moveTo>
                  <a:lnTo>
                    <a:pt x="10040" y="0"/>
                  </a:lnTo>
                  <a:cubicBezTo>
                    <a:pt x="10037" y="3240"/>
                    <a:pt x="10034" y="6481"/>
                    <a:pt x="10031" y="9721"/>
                  </a:cubicBezTo>
                  <a:lnTo>
                    <a:pt x="0" y="10133"/>
                  </a:lnTo>
                  <a:cubicBezTo>
                    <a:pt x="40" y="8138"/>
                    <a:pt x="-10" y="5863"/>
                    <a:pt x="30" y="3867"/>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rganigramme : Entrée manuelle 5"/>
            <p:cNvSpPr/>
            <p:nvPr/>
          </p:nvSpPr>
          <p:spPr>
            <a:xfrm flipH="1">
              <a:off x="-25390" y="6830621"/>
              <a:ext cx="3647879" cy="74039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0 w 10000"/>
                <a:gd name="connsiteY0" fmla="*/ 1081 h 10000"/>
                <a:gd name="connsiteX1" fmla="*/ 10000 w 10000"/>
                <a:gd name="connsiteY1" fmla="*/ 0 h 10000"/>
                <a:gd name="connsiteX2" fmla="*/ 10000 w 10000"/>
                <a:gd name="connsiteY2" fmla="*/ 10000 h 10000"/>
                <a:gd name="connsiteX3" fmla="*/ 0 w 10000"/>
                <a:gd name="connsiteY3" fmla="*/ 10000 h 10000"/>
                <a:gd name="connsiteX4" fmla="*/ 30 w 10000"/>
                <a:gd name="connsiteY4" fmla="*/ 1081 h 10000"/>
                <a:gd name="connsiteX0" fmla="*/ 30 w 10000"/>
                <a:gd name="connsiteY0" fmla="*/ 7054 h 15973"/>
                <a:gd name="connsiteX1" fmla="*/ 10000 w 10000"/>
                <a:gd name="connsiteY1" fmla="*/ 0 h 15973"/>
                <a:gd name="connsiteX2" fmla="*/ 10000 w 10000"/>
                <a:gd name="connsiteY2" fmla="*/ 15973 h 15973"/>
                <a:gd name="connsiteX3" fmla="*/ 0 w 10000"/>
                <a:gd name="connsiteY3" fmla="*/ 15973 h 15973"/>
                <a:gd name="connsiteX4" fmla="*/ 30 w 10000"/>
                <a:gd name="connsiteY4" fmla="*/ 7054 h 15973"/>
                <a:gd name="connsiteX0" fmla="*/ 0 w 10000"/>
                <a:gd name="connsiteY0" fmla="*/ 6595 h 15973"/>
                <a:gd name="connsiteX1" fmla="*/ 10000 w 10000"/>
                <a:gd name="connsiteY1" fmla="*/ 0 h 15973"/>
                <a:gd name="connsiteX2" fmla="*/ 10000 w 10000"/>
                <a:gd name="connsiteY2" fmla="*/ 15973 h 15973"/>
                <a:gd name="connsiteX3" fmla="*/ 0 w 10000"/>
                <a:gd name="connsiteY3" fmla="*/ 15973 h 15973"/>
                <a:gd name="connsiteX4" fmla="*/ 0 w 10000"/>
                <a:gd name="connsiteY4" fmla="*/ 6595 h 15973"/>
                <a:gd name="connsiteX0" fmla="*/ 119 w 10000"/>
                <a:gd name="connsiteY0" fmla="*/ 6136 h 15973"/>
                <a:gd name="connsiteX1" fmla="*/ 10000 w 10000"/>
                <a:gd name="connsiteY1" fmla="*/ 0 h 15973"/>
                <a:gd name="connsiteX2" fmla="*/ 10000 w 10000"/>
                <a:gd name="connsiteY2" fmla="*/ 15973 h 15973"/>
                <a:gd name="connsiteX3" fmla="*/ 0 w 10000"/>
                <a:gd name="connsiteY3" fmla="*/ 15973 h 15973"/>
                <a:gd name="connsiteX4" fmla="*/ 119 w 10000"/>
                <a:gd name="connsiteY4" fmla="*/ 6136 h 15973"/>
                <a:gd name="connsiteX0" fmla="*/ 8 w 9889"/>
                <a:gd name="connsiteY0" fmla="*/ 6136 h 16432"/>
                <a:gd name="connsiteX1" fmla="*/ 9889 w 9889"/>
                <a:gd name="connsiteY1" fmla="*/ 0 h 16432"/>
                <a:gd name="connsiteX2" fmla="*/ 9889 w 9889"/>
                <a:gd name="connsiteY2" fmla="*/ 15973 h 16432"/>
                <a:gd name="connsiteX3" fmla="*/ 68 w 9889"/>
                <a:gd name="connsiteY3" fmla="*/ 16432 h 16432"/>
                <a:gd name="connsiteX4" fmla="*/ 8 w 9889"/>
                <a:gd name="connsiteY4" fmla="*/ 6136 h 16432"/>
                <a:gd name="connsiteX0" fmla="*/ 30 w 10022"/>
                <a:gd name="connsiteY0" fmla="*/ 3734 h 10000"/>
                <a:gd name="connsiteX1" fmla="*/ 10022 w 10022"/>
                <a:gd name="connsiteY1" fmla="*/ 0 h 10000"/>
                <a:gd name="connsiteX2" fmla="*/ 10022 w 10022"/>
                <a:gd name="connsiteY2" fmla="*/ 9721 h 10000"/>
                <a:gd name="connsiteX3" fmla="*/ 0 w 10022"/>
                <a:gd name="connsiteY3" fmla="*/ 10000 h 10000"/>
                <a:gd name="connsiteX4" fmla="*/ 30 w 10022"/>
                <a:gd name="connsiteY4" fmla="*/ 3734 h 10000"/>
                <a:gd name="connsiteX0" fmla="*/ 30 w 10022"/>
                <a:gd name="connsiteY0" fmla="*/ 3734 h 9785"/>
                <a:gd name="connsiteX1" fmla="*/ 10022 w 10022"/>
                <a:gd name="connsiteY1" fmla="*/ 0 h 9785"/>
                <a:gd name="connsiteX2" fmla="*/ 10022 w 10022"/>
                <a:gd name="connsiteY2" fmla="*/ 9721 h 9785"/>
                <a:gd name="connsiteX3" fmla="*/ 0 w 10022"/>
                <a:gd name="connsiteY3" fmla="*/ 9785 h 9785"/>
                <a:gd name="connsiteX4" fmla="*/ 30 w 10022"/>
                <a:gd name="connsiteY4" fmla="*/ 3734 h 9785"/>
                <a:gd name="connsiteX0" fmla="*/ 9 w 10037"/>
                <a:gd name="connsiteY0" fmla="*/ 4035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4035 h 10000"/>
                <a:gd name="connsiteX0" fmla="*/ 9 w 10037"/>
                <a:gd name="connsiteY0" fmla="*/ 3854 h 10000"/>
                <a:gd name="connsiteX1" fmla="*/ 10037 w 10037"/>
                <a:gd name="connsiteY1" fmla="*/ 0 h 10000"/>
                <a:gd name="connsiteX2" fmla="*/ 10037 w 10037"/>
                <a:gd name="connsiteY2" fmla="*/ 9935 h 10000"/>
                <a:gd name="connsiteX3" fmla="*/ 37 w 10037"/>
                <a:gd name="connsiteY3" fmla="*/ 10000 h 10000"/>
                <a:gd name="connsiteX4" fmla="*/ 9 w 10037"/>
                <a:gd name="connsiteY4" fmla="*/ 3854 h 10000"/>
                <a:gd name="connsiteX0" fmla="*/ 9 w 10037"/>
                <a:gd name="connsiteY0" fmla="*/ 3854 h 10181"/>
                <a:gd name="connsiteX1" fmla="*/ 10037 w 10037"/>
                <a:gd name="connsiteY1" fmla="*/ 0 h 10181"/>
                <a:gd name="connsiteX2" fmla="*/ 10037 w 10037"/>
                <a:gd name="connsiteY2" fmla="*/ 9935 h 10181"/>
                <a:gd name="connsiteX3" fmla="*/ 37 w 10037"/>
                <a:gd name="connsiteY3" fmla="*/ 10181 h 10181"/>
                <a:gd name="connsiteX4" fmla="*/ 9 w 10037"/>
                <a:gd name="connsiteY4" fmla="*/ 3854 h 10181"/>
                <a:gd name="connsiteX0" fmla="*/ 13 w 10041"/>
                <a:gd name="connsiteY0" fmla="*/ 3854 h 10181"/>
                <a:gd name="connsiteX1" fmla="*/ 10041 w 10041"/>
                <a:gd name="connsiteY1" fmla="*/ 0 h 10181"/>
                <a:gd name="connsiteX2" fmla="*/ 10041 w 10041"/>
                <a:gd name="connsiteY2" fmla="*/ 9935 h 10181"/>
                <a:gd name="connsiteX3" fmla="*/ 41 w 10041"/>
                <a:gd name="connsiteY3" fmla="*/ 10181 h 10181"/>
                <a:gd name="connsiteX4" fmla="*/ 13 w 10041"/>
                <a:gd name="connsiteY4" fmla="*/ 3854 h 10181"/>
                <a:gd name="connsiteX0" fmla="*/ 12 w 10040"/>
                <a:gd name="connsiteY0" fmla="*/ 3854 h 10181"/>
                <a:gd name="connsiteX1" fmla="*/ 10040 w 10040"/>
                <a:gd name="connsiteY1" fmla="*/ 0 h 10181"/>
                <a:gd name="connsiteX2" fmla="*/ 10040 w 10040"/>
                <a:gd name="connsiteY2" fmla="*/ 9935 h 10181"/>
                <a:gd name="connsiteX3" fmla="*/ 40 w 10040"/>
                <a:gd name="connsiteY3" fmla="*/ 10181 h 10181"/>
                <a:gd name="connsiteX4" fmla="*/ 12 w 10040"/>
                <a:gd name="connsiteY4" fmla="*/ 3854 h 10181"/>
                <a:gd name="connsiteX0" fmla="*/ 16 w 10017"/>
                <a:gd name="connsiteY0" fmla="*/ 3764 h 10181"/>
                <a:gd name="connsiteX1" fmla="*/ 10017 w 10017"/>
                <a:gd name="connsiteY1" fmla="*/ 0 h 10181"/>
                <a:gd name="connsiteX2" fmla="*/ 10017 w 10017"/>
                <a:gd name="connsiteY2" fmla="*/ 9935 h 10181"/>
                <a:gd name="connsiteX3" fmla="*/ 17 w 10017"/>
                <a:gd name="connsiteY3" fmla="*/ 10181 h 10181"/>
                <a:gd name="connsiteX4" fmla="*/ 16 w 10017"/>
                <a:gd name="connsiteY4" fmla="*/ 3764 h 10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181">
                  <a:moveTo>
                    <a:pt x="16" y="3764"/>
                  </a:moveTo>
                  <a:lnTo>
                    <a:pt x="10017" y="0"/>
                  </a:lnTo>
                  <a:lnTo>
                    <a:pt x="10017" y="9935"/>
                  </a:lnTo>
                  <a:lnTo>
                    <a:pt x="17" y="10181"/>
                  </a:lnTo>
                  <a:cubicBezTo>
                    <a:pt x="30" y="10132"/>
                    <a:pt x="-24" y="5804"/>
                    <a:pt x="16" y="3764"/>
                  </a:cubicBezTo>
                  <a:close/>
                </a:path>
              </a:pathLst>
            </a:custGeom>
            <a:solidFill>
              <a:srgbClr val="A0C1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ZoneTexte 1"/>
          <p:cNvSpPr txBox="1"/>
          <p:nvPr/>
        </p:nvSpPr>
        <p:spPr>
          <a:xfrm>
            <a:off x="311295" y="1063707"/>
            <a:ext cx="2882805" cy="1938992"/>
          </a:xfrm>
          <a:prstGeom prst="rect">
            <a:avLst/>
          </a:prstGeom>
          <a:noFill/>
        </p:spPr>
        <p:txBody>
          <a:bodyPr wrap="square" rtlCol="0">
            <a:spAutoFit/>
          </a:bodyPr>
          <a:lstStyle/>
          <a:p>
            <a:pPr algn="just"/>
            <a:r>
              <a:rPr lang="en-GB" sz="1200" i="1" dirty="0"/>
              <a:t>Cardiospermum grandiflorum </a:t>
            </a:r>
            <a:r>
              <a:rPr lang="en-GB" sz="1200" dirty="0"/>
              <a:t>is a annual or perennial vine-like climber native to the Americas and is an EPPO A2 pest, recommended for regulation as a quarantine pest.</a:t>
            </a:r>
          </a:p>
          <a:p>
            <a:pPr algn="just"/>
            <a:r>
              <a:rPr lang="en-GB" sz="1200" dirty="0"/>
              <a:t> </a:t>
            </a:r>
          </a:p>
          <a:p>
            <a:pPr algn="just"/>
            <a:r>
              <a:rPr lang="en-GB" sz="1200" dirty="0"/>
              <a:t>As </a:t>
            </a:r>
            <a:r>
              <a:rPr lang="en-GB" sz="1200" i="1" dirty="0"/>
              <a:t>Cardiospermum grandiflorum </a:t>
            </a:r>
            <a:r>
              <a:rPr lang="en-GB" sz="1200" dirty="0"/>
              <a:t>is considered to be a threat to native biodiversity, its appearance in new areas should be reported immediately to us.  </a:t>
            </a:r>
          </a:p>
        </p:txBody>
      </p:sp>
      <p:sp>
        <p:nvSpPr>
          <p:cNvPr id="3" name="ZoneTexte 2"/>
          <p:cNvSpPr txBox="1"/>
          <p:nvPr/>
        </p:nvSpPr>
        <p:spPr>
          <a:xfrm>
            <a:off x="3785371" y="1070264"/>
            <a:ext cx="3083020" cy="2123658"/>
          </a:xfrm>
          <a:prstGeom prst="rect">
            <a:avLst/>
          </a:prstGeom>
          <a:noFill/>
        </p:spPr>
        <p:txBody>
          <a:bodyPr wrap="square" rtlCol="0">
            <a:spAutoFit/>
          </a:bodyPr>
          <a:lstStyle/>
          <a:p>
            <a:pPr algn="just"/>
            <a:r>
              <a:rPr lang="en-GB" sz="1200" dirty="0"/>
              <a:t>Plants for planting is considered the main pathway for entry into the EPPO region. In its invasive range </a:t>
            </a:r>
            <a:r>
              <a:rPr lang="en-GB" sz="1200" i="1" dirty="0"/>
              <a:t>C. grandiflorum </a:t>
            </a:r>
            <a:r>
              <a:rPr lang="en-GB" sz="1200" dirty="0"/>
              <a:t>typically forms dense draping carpets/mats, smothering large areas of underlying vegetation. In Malta, there is evidence of impacts on biodiversity as the species has formed extensive invasive populations. The invaded area in Malta may present unique micro-climatic conditions for the species due to it being a steep-sided dry valley.  </a:t>
            </a:r>
          </a:p>
        </p:txBody>
      </p:sp>
      <p:sp>
        <p:nvSpPr>
          <p:cNvPr id="4" name="ZoneTexte 3"/>
          <p:cNvSpPr txBox="1"/>
          <p:nvPr/>
        </p:nvSpPr>
        <p:spPr>
          <a:xfrm>
            <a:off x="7408718" y="1063707"/>
            <a:ext cx="2971800" cy="2123658"/>
          </a:xfrm>
          <a:prstGeom prst="rect">
            <a:avLst/>
          </a:prstGeom>
          <a:noFill/>
        </p:spPr>
        <p:txBody>
          <a:bodyPr wrap="square" rtlCol="0">
            <a:spAutoFit/>
          </a:bodyPr>
          <a:lstStyle/>
          <a:p>
            <a:pPr algn="just"/>
            <a:r>
              <a:rPr lang="en-GB" sz="1200" dirty="0"/>
              <a:t>In the EPPO region, </a:t>
            </a:r>
            <a:r>
              <a:rPr lang="en-GB" sz="1200" i="1" dirty="0"/>
              <a:t>C. grandiflorum </a:t>
            </a:r>
            <a:r>
              <a:rPr lang="en-GB" sz="1200" dirty="0"/>
              <a:t>is recorded from </a:t>
            </a:r>
            <a:r>
              <a:rPr lang="en-US" sz="1200" dirty="0"/>
              <a:t>France (only in </a:t>
            </a:r>
            <a:r>
              <a:rPr lang="en-US" sz="1200" dirty="0" err="1"/>
              <a:t>Landes</a:t>
            </a:r>
            <a:r>
              <a:rPr lang="en-US" sz="1200" dirty="0"/>
              <a:t> and Alpes-Maritimes departments), Italy (mainland and the Island of Sicily), Malta, Portugal (only in Madeira Island), Spain (only in Canary Islands: Gran Canaria, Tenerife, La Gomera, La Palma). </a:t>
            </a:r>
          </a:p>
          <a:p>
            <a:pPr algn="just"/>
            <a:endParaRPr lang="en-US" sz="1200" i="1" dirty="0"/>
          </a:p>
          <a:p>
            <a:pPr algn="just"/>
            <a:r>
              <a:rPr lang="en-GB" sz="1200" i="1" dirty="0"/>
              <a:t>C. grandiflorum</a:t>
            </a:r>
            <a:r>
              <a:rPr lang="en-GB" sz="1200" dirty="0"/>
              <a:t> prefers open habitats though it may grow well in forest edges and </a:t>
            </a:r>
            <a:r>
              <a:rPr lang="en-US" sz="1200" dirty="0"/>
              <a:t>thrives in well-drained soil types</a:t>
            </a:r>
            <a:endParaRPr lang="en-IE" sz="1200" dirty="0"/>
          </a:p>
        </p:txBody>
      </p:sp>
      <p:pic>
        <p:nvPicPr>
          <p:cNvPr id="8" name="Picture 7" descr="A yellow flower with green leaves&#10;&#10;Description generated with very high confidence">
            <a:extLst>
              <a:ext uri="{FF2B5EF4-FFF2-40B4-BE49-F238E27FC236}">
                <a16:creationId xmlns:a16="http://schemas.microsoft.com/office/drawing/2014/main" id="{8343A4C6-46B5-441B-A3B2-9ACF9F87155C}"/>
              </a:ext>
            </a:extLst>
          </p:cNvPr>
          <p:cNvPicPr>
            <a:picLocks noChangeAspect="1"/>
          </p:cNvPicPr>
          <p:nvPr/>
        </p:nvPicPr>
        <p:blipFill>
          <a:blip r:embed="rId2"/>
          <a:stretch>
            <a:fillRect/>
          </a:stretch>
        </p:blipFill>
        <p:spPr>
          <a:xfrm>
            <a:off x="3911003" y="3196728"/>
            <a:ext cx="2882805" cy="3092312"/>
          </a:xfrm>
          <a:prstGeom prst="rect">
            <a:avLst/>
          </a:prstGeom>
        </p:spPr>
      </p:pic>
      <p:pic>
        <p:nvPicPr>
          <p:cNvPr id="9" name="Picture 8">
            <a:extLst>
              <a:ext uri="{FF2B5EF4-FFF2-40B4-BE49-F238E27FC236}">
                <a16:creationId xmlns:a16="http://schemas.microsoft.com/office/drawing/2014/main" id="{5F5CAAB3-1BD4-4B40-A0A2-45EBA31F6709}"/>
              </a:ext>
            </a:extLst>
          </p:cNvPr>
          <p:cNvPicPr>
            <a:picLocks noChangeAspect="1"/>
          </p:cNvPicPr>
          <p:nvPr/>
        </p:nvPicPr>
        <p:blipFill>
          <a:blip r:embed="rId3"/>
          <a:stretch>
            <a:fillRect/>
          </a:stretch>
        </p:blipFill>
        <p:spPr>
          <a:xfrm>
            <a:off x="7522406" y="3163775"/>
            <a:ext cx="2789340" cy="3450386"/>
          </a:xfrm>
          <a:prstGeom prst="rect">
            <a:avLst/>
          </a:prstGeom>
        </p:spPr>
      </p:pic>
      <p:pic>
        <p:nvPicPr>
          <p:cNvPr id="1026" name="Picture 23" descr="E:\Cardiospermum grandiflorum images\DSC_0468.JPG">
            <a:extLst>
              <a:ext uri="{FF2B5EF4-FFF2-40B4-BE49-F238E27FC236}">
                <a16:creationId xmlns:a16="http://schemas.microsoft.com/office/drawing/2014/main" id="{2B3C15F8-C43F-4F60-A239-55062C3F7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067" y="3002699"/>
            <a:ext cx="2789340" cy="372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83383A42-F8F2-4CD3-BC41-49CB969E89AB}"/>
              </a:ext>
            </a:extLst>
          </p:cNvPr>
          <p:cNvSpPr txBox="1"/>
          <p:nvPr/>
        </p:nvSpPr>
        <p:spPr>
          <a:xfrm>
            <a:off x="3823422" y="6278346"/>
            <a:ext cx="2882805" cy="230832"/>
          </a:xfrm>
          <a:prstGeom prst="rect">
            <a:avLst/>
          </a:prstGeom>
          <a:noFill/>
        </p:spPr>
        <p:txBody>
          <a:bodyPr wrap="square" rtlCol="0">
            <a:spAutoFit/>
          </a:bodyPr>
          <a:lstStyle/>
          <a:p>
            <a:r>
              <a:rPr lang="en-GB" sz="900" dirty="0"/>
              <a:t>Image: </a:t>
            </a:r>
            <a:r>
              <a:rPr lang="en-GB" sz="900" dirty="0" err="1"/>
              <a:t>Iñigo</a:t>
            </a:r>
            <a:r>
              <a:rPr lang="en-GB" sz="900" dirty="0"/>
              <a:t> Sánchez, EPPO Global Database</a:t>
            </a:r>
          </a:p>
        </p:txBody>
      </p:sp>
      <p:sp>
        <p:nvSpPr>
          <p:cNvPr id="15" name="TextBox 14">
            <a:extLst>
              <a:ext uri="{FF2B5EF4-FFF2-40B4-BE49-F238E27FC236}">
                <a16:creationId xmlns:a16="http://schemas.microsoft.com/office/drawing/2014/main" id="{9908C13B-99ED-4F76-8F47-C66DEB318042}"/>
              </a:ext>
            </a:extLst>
          </p:cNvPr>
          <p:cNvSpPr txBox="1"/>
          <p:nvPr/>
        </p:nvSpPr>
        <p:spPr>
          <a:xfrm>
            <a:off x="7440782" y="6585421"/>
            <a:ext cx="2882805" cy="230832"/>
          </a:xfrm>
          <a:prstGeom prst="rect">
            <a:avLst/>
          </a:prstGeom>
          <a:noFill/>
        </p:spPr>
        <p:txBody>
          <a:bodyPr wrap="square" rtlCol="0">
            <a:spAutoFit/>
          </a:bodyPr>
          <a:lstStyle/>
          <a:p>
            <a:r>
              <a:rPr lang="en-GB" sz="900" dirty="0"/>
              <a:t>Image: Johannes Le Roux, EPPO Global Database</a:t>
            </a:r>
          </a:p>
        </p:txBody>
      </p:sp>
      <p:sp>
        <p:nvSpPr>
          <p:cNvPr id="16" name="TextBox 15">
            <a:extLst>
              <a:ext uri="{FF2B5EF4-FFF2-40B4-BE49-F238E27FC236}">
                <a16:creationId xmlns:a16="http://schemas.microsoft.com/office/drawing/2014/main" id="{3583254F-AC5A-45B5-93CD-8DCA5AD58EE5}"/>
              </a:ext>
            </a:extLst>
          </p:cNvPr>
          <p:cNvSpPr txBox="1"/>
          <p:nvPr/>
        </p:nvSpPr>
        <p:spPr>
          <a:xfrm>
            <a:off x="333334" y="6716031"/>
            <a:ext cx="2882805" cy="230832"/>
          </a:xfrm>
          <a:prstGeom prst="rect">
            <a:avLst/>
          </a:prstGeom>
          <a:noFill/>
        </p:spPr>
        <p:txBody>
          <a:bodyPr wrap="square" rtlCol="0">
            <a:spAutoFit/>
          </a:bodyPr>
          <a:lstStyle/>
          <a:p>
            <a:r>
              <a:rPr lang="en-GB" sz="900" dirty="0"/>
              <a:t>Image: Johannes Le Roux, EPPO Global Database</a:t>
            </a:r>
          </a:p>
        </p:txBody>
      </p:sp>
    </p:spTree>
    <p:extLst>
      <p:ext uri="{BB962C8B-B14F-4D97-AF65-F5344CB8AC3E}">
        <p14:creationId xmlns:p14="http://schemas.microsoft.com/office/powerpoint/2010/main" val="295696355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1158</TotalTime>
  <Words>454</Words>
  <Application>Microsoft Office PowerPoint</Application>
  <PresentationFormat>Personnalisé</PresentationFormat>
  <Paragraphs>30</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Century Gothic</vt:lpstr>
      <vt:lpstr>Thème Office</vt:lpstr>
      <vt:lpstr>Présentation PowerPoint</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82</cp:revision>
  <cp:lastPrinted>2017-06-01T15:15:41Z</cp:lastPrinted>
  <dcterms:created xsi:type="dcterms:W3CDTF">2016-07-12T15:21:47Z</dcterms:created>
  <dcterms:modified xsi:type="dcterms:W3CDTF">2018-09-12T15:52:07Z</dcterms:modified>
</cp:coreProperties>
</file>